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98" roundtripDataSignature="AMtx7mgHxfS2W9luW9mfZBIRFzj4lhct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10" Type="http://schemas.openxmlformats.org/officeDocument/2006/relationships/slide" Target="slides/slide6.xml"/><Relationship Id="rId98"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7" name="Google Shape;22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9" name="Google Shape;23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 name="Google Shape;25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4" name="Google Shape;26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5" name="Google Shape;27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7" name="Google Shape;28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0" name="Google Shape;30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2" name="Google Shape;31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5" name="Google Shape;32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8" name="Google Shape;33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 name="Google Shape;9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1" name="Google Shape;35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3" name="Google Shape;36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6" name="Google Shape;37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 name="Google Shape;39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3" name="Google Shape;40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6" name="Google Shape;41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9" name="Google Shape;42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2" name="Google Shape;442;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4" name="Google Shape;45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7" name="Google Shape;46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e98256489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 name="Google Shape;112;g1e98256489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9" name="Google Shape;479;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2" name="Google Shape;492;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5" name="Google Shape;505;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8" name="Google Shape;518;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1" name="Google Shape;531;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4" name="Google Shape;544;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7" name="Google Shape;557;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0" name="Google Shape;570;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2" name="Google Shape;582;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5" name="Google Shape;595;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 name="Google Shape;12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8" name="Google Shape;608;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1" name="Google Shape;621;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4" name="Google Shape;634;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6" name="Google Shape;646;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7" name="Google Shape;657;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8" name="Google Shape;668;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9" name="Google Shape;679;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0" name="Google Shape;690;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1" name="Google Shape;701;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2" name="Google Shape;712;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5" name="Google Shape;725;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7" name="Google Shape;737;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0" name="Google Shape;750;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3" name="Google Shape;763;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6" name="Google Shape;776;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9" name="Google Shape;789;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2" name="Google Shape;802;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4" name="Google Shape;814;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7" name="Google Shape;827;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9" name="Google Shape;839;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 name="Google Shape;17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0" name="Google Shape;850;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2" name="Google Shape;862;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4" name="Google Shape;874;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6" name="Google Shape;886;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8" name="Google Shape;898;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2" name="Google Shape;912;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4" name="Google Shape;924;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6" name="Google Shape;936;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8" name="Google Shape;948;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0" name="Google Shape;960;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 name="Google Shape;18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2" name="Google Shape;972;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4" name="Google Shape;984;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6" name="Google Shape;996;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7" name="Google Shape;1007;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9" name="Google Shape;1019;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0" name="Google Shape;1030;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2" name="Google Shape;1042;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4" name="Google Shape;1054;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5" name="Google Shape;1065;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6" name="Google Shape;1076;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 name="Google Shape;19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8" name="Google Shape;1088;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0" name="Google Shape;1100;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3" name="Google Shape;1113;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6" name="Google Shape;1126;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7" name="Google Shape;1137;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0" name="Google Shape;1150;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2" name="Google Shape;1162;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3" name="Google Shape;1173;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4" name="Google Shape;1184;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5" name="Google Shape;1195;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 name="Google Shape;21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6" name="Google Shape;1206;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8" name="Google Shape;1218;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9" name="Google Shape;1229;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0" name="Google Shape;1240;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1" name="Shape 11"/>
        <p:cNvGrpSpPr/>
        <p:nvPr/>
      </p:nvGrpSpPr>
      <p:grpSpPr>
        <a:xfrm>
          <a:off x="0" y="0"/>
          <a:ext cx="0" cy="0"/>
          <a:chOff x="0" y="0"/>
          <a:chExt cx="0" cy="0"/>
        </a:xfrm>
      </p:grpSpPr>
      <p:sp>
        <p:nvSpPr>
          <p:cNvPr id="12" name="Google Shape;12;p9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9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9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68" name="Shape 68"/>
        <p:cNvGrpSpPr/>
        <p:nvPr/>
      </p:nvGrpSpPr>
      <p:grpSpPr>
        <a:xfrm>
          <a:off x="0" y="0"/>
          <a:ext cx="0" cy="0"/>
          <a:chOff x="0" y="0"/>
          <a:chExt cx="0" cy="0"/>
        </a:xfrm>
      </p:grpSpPr>
      <p:sp>
        <p:nvSpPr>
          <p:cNvPr id="69" name="Google Shape;69;p10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0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0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Título Vertical" type="vertTitleAndTx">
  <p:cSld name="VERTICAL_TITLE_AND_VERTICAL_TEXT">
    <p:spTree>
      <p:nvGrpSpPr>
        <p:cNvPr id="74" name="Shape 74"/>
        <p:cNvGrpSpPr/>
        <p:nvPr/>
      </p:nvGrpSpPr>
      <p:grpSpPr>
        <a:xfrm>
          <a:off x="0" y="0"/>
          <a:ext cx="0" cy="0"/>
          <a:chOff x="0" y="0"/>
          <a:chExt cx="0" cy="0"/>
        </a:xfrm>
      </p:grpSpPr>
      <p:sp>
        <p:nvSpPr>
          <p:cNvPr id="75" name="Google Shape;75;p10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0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0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0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0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17" name="Shape 17"/>
        <p:cNvGrpSpPr/>
        <p:nvPr/>
      </p:nvGrpSpPr>
      <p:grpSpPr>
        <a:xfrm>
          <a:off x="0" y="0"/>
          <a:ext cx="0" cy="0"/>
          <a:chOff x="0" y="0"/>
          <a:chExt cx="0" cy="0"/>
        </a:xfrm>
      </p:grpSpPr>
      <p:sp>
        <p:nvSpPr>
          <p:cNvPr id="18" name="Google Shape;18;p9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9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9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9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23" name="Shape 23"/>
        <p:cNvGrpSpPr/>
        <p:nvPr/>
      </p:nvGrpSpPr>
      <p:grpSpPr>
        <a:xfrm>
          <a:off x="0" y="0"/>
          <a:ext cx="0" cy="0"/>
          <a:chOff x="0" y="0"/>
          <a:chExt cx="0" cy="0"/>
        </a:xfrm>
      </p:grpSpPr>
      <p:sp>
        <p:nvSpPr>
          <p:cNvPr id="24" name="Google Shape;24;p9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9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9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9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9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29" name="Shape 29"/>
        <p:cNvGrpSpPr/>
        <p:nvPr/>
      </p:nvGrpSpPr>
      <p:grpSpPr>
        <a:xfrm>
          <a:off x="0" y="0"/>
          <a:ext cx="0" cy="0"/>
          <a:chOff x="0" y="0"/>
          <a:chExt cx="0" cy="0"/>
        </a:xfrm>
      </p:grpSpPr>
      <p:sp>
        <p:nvSpPr>
          <p:cNvPr id="30" name="Google Shape;30;p9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9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9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9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9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36" name="Shape 36"/>
        <p:cNvGrpSpPr/>
        <p:nvPr/>
      </p:nvGrpSpPr>
      <p:grpSpPr>
        <a:xfrm>
          <a:off x="0" y="0"/>
          <a:ext cx="0" cy="0"/>
          <a:chOff x="0" y="0"/>
          <a:chExt cx="0" cy="0"/>
        </a:xfrm>
      </p:grpSpPr>
      <p:sp>
        <p:nvSpPr>
          <p:cNvPr id="37" name="Google Shape;37;p9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9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9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9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9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9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9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9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45" name="Shape 45"/>
        <p:cNvGrpSpPr/>
        <p:nvPr/>
      </p:nvGrpSpPr>
      <p:grpSpPr>
        <a:xfrm>
          <a:off x="0" y="0"/>
          <a:ext cx="0" cy="0"/>
          <a:chOff x="0" y="0"/>
          <a:chExt cx="0" cy="0"/>
        </a:xfrm>
      </p:grpSpPr>
      <p:sp>
        <p:nvSpPr>
          <p:cNvPr id="46" name="Google Shape;46;p9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9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9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0" name="Shape 50"/>
        <p:cNvGrpSpPr/>
        <p:nvPr/>
      </p:nvGrpSpPr>
      <p:grpSpPr>
        <a:xfrm>
          <a:off x="0" y="0"/>
          <a:ext cx="0" cy="0"/>
          <a:chOff x="0" y="0"/>
          <a:chExt cx="0" cy="0"/>
        </a:xfrm>
      </p:grpSpPr>
      <p:sp>
        <p:nvSpPr>
          <p:cNvPr id="51" name="Google Shape;51;p10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0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54" name="Shape 54"/>
        <p:cNvGrpSpPr/>
        <p:nvPr/>
      </p:nvGrpSpPr>
      <p:grpSpPr>
        <a:xfrm>
          <a:off x="0" y="0"/>
          <a:ext cx="0" cy="0"/>
          <a:chOff x="0" y="0"/>
          <a:chExt cx="0" cy="0"/>
        </a:xfrm>
      </p:grpSpPr>
      <p:sp>
        <p:nvSpPr>
          <p:cNvPr id="55" name="Google Shape;55;p10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0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0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0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0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61" name="Shape 61"/>
        <p:cNvGrpSpPr/>
        <p:nvPr/>
      </p:nvGrpSpPr>
      <p:grpSpPr>
        <a:xfrm>
          <a:off x="0" y="0"/>
          <a:ext cx="0" cy="0"/>
          <a:chOff x="0" y="0"/>
          <a:chExt cx="0" cy="0"/>
        </a:xfrm>
      </p:grpSpPr>
      <p:sp>
        <p:nvSpPr>
          <p:cNvPr id="62" name="Google Shape;62;p10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2"/>
          <p:cNvSpPr/>
          <p:nvPr>
            <p:ph idx="2" type="pic"/>
          </p:nvPr>
        </p:nvSpPr>
        <p:spPr>
          <a:xfrm>
            <a:off x="5183188" y="987425"/>
            <a:ext cx="6172200" cy="4873625"/>
          </a:xfrm>
          <a:prstGeom prst="rect">
            <a:avLst/>
          </a:prstGeom>
          <a:noFill/>
          <a:ln>
            <a:noFill/>
          </a:ln>
        </p:spPr>
      </p:sp>
      <p:sp>
        <p:nvSpPr>
          <p:cNvPr id="64" name="Google Shape;64;p10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9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48.png"/><Relationship Id="rId5" Type="http://schemas.openxmlformats.org/officeDocument/2006/relationships/image" Target="../media/image4.png"/><Relationship Id="rId6" Type="http://schemas.openxmlformats.org/officeDocument/2006/relationships/image" Target="../media/image14.png"/><Relationship Id="rId7"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16.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hyperlink" Target="https://www.autopsy.com/downloa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16.png"/><Relationship Id="rId5"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jp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8.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jpg"/><Relationship Id="rId4" Type="http://schemas.openxmlformats.org/officeDocument/2006/relationships/image" Target="../media/image16.png"/><Relationship Id="rId5"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hyperlink" Target="https://www.nist.gov/itl/ssd/software-quality-group/national-software-reference-library-nsrl" TargetMode="External"/><Relationship Id="rId6" Type="http://schemas.openxmlformats.org/officeDocument/2006/relationships/image" Target="../media/image23.png"/><Relationship Id="rId7"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0.jpg"/><Relationship Id="rId4" Type="http://schemas.openxmlformats.org/officeDocument/2006/relationships/image" Target="../media/image16.png"/><Relationship Id="rId5"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0.jpg"/><Relationship Id="rId4" Type="http://schemas.openxmlformats.org/officeDocument/2006/relationships/image" Target="../media/image16.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8.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0.jpg"/><Relationship Id="rId4" Type="http://schemas.openxmlformats.org/officeDocument/2006/relationships/image" Target="../media/image16.png"/><Relationship Id="rId5"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19.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0.jpg"/><Relationship Id="rId4" Type="http://schemas.openxmlformats.org/officeDocument/2006/relationships/image" Target="../media/image16.png"/><Relationship Id="rId5"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0.jp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0.jp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0.jp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0.jp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0.jp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0.jp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13.png"/><Relationship Id="rId5"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0.jpg"/><Relationship Id="rId4" Type="http://schemas.openxmlformats.org/officeDocument/2006/relationships/image" Target="../media/image16.png"/><Relationship Id="rId5"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0.jpg"/><Relationship Id="rId4" Type="http://schemas.openxmlformats.org/officeDocument/2006/relationships/image" Target="../media/image16.png"/><Relationship Id="rId5" Type="http://schemas.openxmlformats.org/officeDocument/2006/relationships/image" Target="../media/image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0.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1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7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6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7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68.png"/><Relationship Id="rId6"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7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7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0.jpg"/><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6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0.jpg"/><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7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7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0.jpg"/><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0.jpg"/><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hyperlink" Target="https://www.linkedin.com/in/carrier4n6/" TargetMode="External"/><Relationship Id="rId6" Type="http://schemas.openxmlformats.org/officeDocument/2006/relationships/image" Target="../media/image15.jpg"/><Relationship Id="rId7" Type="http://schemas.openxmlformats.org/officeDocument/2006/relationships/image" Target="../media/image20.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6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6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69.png"/><Relationship Id="rId6" Type="http://schemas.openxmlformats.org/officeDocument/2006/relationships/image" Target="../media/image8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hyperlink" Target="https://github.com/markmckinnon/Autopsy-Plugins"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7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7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0.jpg"/><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0.jpg"/><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0.jpg"/><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0.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hyperlink" Target="https://www.sleuthkit.org/" TargetMode="External"/><Relationship Id="rId6" Type="http://schemas.openxmlformats.org/officeDocument/2006/relationships/hyperlink" Target="https://www.autopsy.com/" TargetMode="External"/><Relationship Id="rId7" Type="http://schemas.openxmlformats.org/officeDocument/2006/relationships/hyperlink" Target="https://www.autopsy.com/" TargetMode="External"/><Relationship Id="rId8" Type="http://schemas.openxmlformats.org/officeDocument/2006/relationships/image" Target="../media/image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hyperlink" Target="https://www.elastic.co/guide/en/elasticsearch/reference/current/regexp-syntax.html"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hyperlink" Target="https://www.lucenetutorial.com/lucene-query-builder.html" TargetMode="External"/><Relationship Id="rId6" Type="http://schemas.openxmlformats.org/officeDocument/2006/relationships/hyperlink" Target="https://www.elastic.co/guide/en/elasticsearch/reference/current/regexp-syntax.html"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0.jpg"/><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80.png"/><Relationship Id="rId4" Type="http://schemas.openxmlformats.org/officeDocument/2006/relationships/image" Target="../media/image79.png"/><Relationship Id="rId5" Type="http://schemas.openxmlformats.org/officeDocument/2006/relationships/image" Target="../media/image14.png"/><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Padrão do plano de fundo&#10;&#10;Descrição gerada automaticamente" id="84" name="Google Shape;84;p1"/>
          <p:cNvPicPr preferRelativeResize="0"/>
          <p:nvPr/>
        </p:nvPicPr>
        <p:blipFill rotWithShape="1">
          <a:blip r:embed="rId3">
            <a:alphaModFix/>
          </a:blip>
          <a:srcRect b="0" l="0" r="0" t="0"/>
          <a:stretch/>
        </p:blipFill>
        <p:spPr>
          <a:xfrm>
            <a:off x="0" y="0"/>
            <a:ext cx="12344400" cy="6858000"/>
          </a:xfrm>
          <a:prstGeom prst="rect">
            <a:avLst/>
          </a:prstGeom>
          <a:noFill/>
          <a:ln>
            <a:noFill/>
          </a:ln>
        </p:spPr>
      </p:pic>
      <p:pic>
        <p:nvPicPr>
          <p:cNvPr id="85" name="Google Shape;85;p1"/>
          <p:cNvPicPr preferRelativeResize="0"/>
          <p:nvPr/>
        </p:nvPicPr>
        <p:blipFill rotWithShape="1">
          <a:blip r:embed="rId4">
            <a:alphaModFix/>
          </a:blip>
          <a:srcRect b="0" l="15949" r="27497" t="0"/>
          <a:stretch/>
        </p:blipFill>
        <p:spPr>
          <a:xfrm>
            <a:off x="6373090" y="-219917"/>
            <a:ext cx="5818909" cy="6858000"/>
          </a:xfrm>
          <a:prstGeom prst="rect">
            <a:avLst/>
          </a:prstGeom>
          <a:noFill/>
          <a:ln>
            <a:noFill/>
          </a:ln>
        </p:spPr>
      </p:pic>
      <p:sp>
        <p:nvSpPr>
          <p:cNvPr id="86" name="Google Shape;86;p1"/>
          <p:cNvSpPr/>
          <p:nvPr/>
        </p:nvSpPr>
        <p:spPr>
          <a:xfrm>
            <a:off x="2857456" y="1672564"/>
            <a:ext cx="4742683" cy="227415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8BFF0"/>
              </a:solidFill>
              <a:latin typeface="Calibri"/>
              <a:ea typeface="Calibri"/>
              <a:cs typeface="Calibri"/>
              <a:sym typeface="Calibri"/>
            </a:endParaRPr>
          </a:p>
        </p:txBody>
      </p:sp>
      <p:pic>
        <p:nvPicPr>
          <p:cNvPr descr="Forma&#10;&#10;Descrição gerada automaticamente com confiança média" id="87" name="Google Shape;87;p1"/>
          <p:cNvPicPr preferRelativeResize="0"/>
          <p:nvPr/>
        </p:nvPicPr>
        <p:blipFill rotWithShape="1">
          <a:blip r:embed="rId5">
            <a:alphaModFix/>
          </a:blip>
          <a:srcRect b="0" l="0" r="0" t="0"/>
          <a:stretch/>
        </p:blipFill>
        <p:spPr>
          <a:xfrm>
            <a:off x="919746" y="2098208"/>
            <a:ext cx="4166181" cy="1759053"/>
          </a:xfrm>
          <a:prstGeom prst="rect">
            <a:avLst/>
          </a:prstGeom>
          <a:noFill/>
          <a:ln>
            <a:noFill/>
          </a:ln>
        </p:spPr>
      </p:pic>
      <p:sp>
        <p:nvSpPr>
          <p:cNvPr id="88" name="Google Shape;88;p1"/>
          <p:cNvSpPr/>
          <p:nvPr/>
        </p:nvSpPr>
        <p:spPr>
          <a:xfrm>
            <a:off x="1007916" y="1881233"/>
            <a:ext cx="6307284" cy="2566076"/>
          </a:xfrm>
          <a:prstGeom prst="rect">
            <a:avLst/>
          </a:prstGeom>
          <a:solidFill>
            <a:srgbClr val="F2F2F2"/>
          </a:solidFill>
          <a:ln>
            <a:noFill/>
          </a:ln>
          <a:effectLst>
            <a:outerShdw blurRad="330200" sx="97000" rotWithShape="0" algn="ctr" dir="3720000" dist="254000" sy="97000">
              <a:schemeClr val="dk1">
                <a:alpha val="34509"/>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 name="Google Shape;89;p1"/>
          <p:cNvSpPr txBox="1"/>
          <p:nvPr>
            <p:ph idx="1" type="subTitle"/>
          </p:nvPr>
        </p:nvSpPr>
        <p:spPr>
          <a:xfrm>
            <a:off x="1107939" y="2998920"/>
            <a:ext cx="5711931" cy="127872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600"/>
              <a:buNone/>
            </a:pPr>
            <a:r>
              <a:rPr lang="pt-BR" sz="2600">
                <a:latin typeface="Arial"/>
                <a:ea typeface="Arial"/>
                <a:cs typeface="Arial"/>
                <a:sym typeface="Arial"/>
              </a:rPr>
              <a:t>do Zero ao Avançado</a:t>
            </a:r>
            <a:endParaRPr/>
          </a:p>
        </p:txBody>
      </p:sp>
      <p:sp>
        <p:nvSpPr>
          <p:cNvPr id="90" name="Google Shape;90;p1"/>
          <p:cNvSpPr txBox="1"/>
          <p:nvPr>
            <p:ph type="ctrTitle"/>
          </p:nvPr>
        </p:nvSpPr>
        <p:spPr>
          <a:xfrm>
            <a:off x="1089311" y="2008755"/>
            <a:ext cx="6085211" cy="1110704"/>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Arial"/>
              <a:buNone/>
            </a:pPr>
            <a:r>
              <a:rPr b="1" lang="pt-BR" sz="3600">
                <a:latin typeface="Arial"/>
                <a:ea typeface="Arial"/>
                <a:cs typeface="Arial"/>
                <a:sym typeface="Arial"/>
              </a:rPr>
              <a:t>Autopsy Forensics:</a:t>
            </a:r>
            <a:endParaRPr/>
          </a:p>
        </p:txBody>
      </p:sp>
      <p:sp>
        <p:nvSpPr>
          <p:cNvPr id="91" name="Google Shape;91;p1"/>
          <p:cNvSpPr txBox="1"/>
          <p:nvPr/>
        </p:nvSpPr>
        <p:spPr>
          <a:xfrm rot="-5400000">
            <a:off x="-791309"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92" name="Google Shape;92;p1"/>
          <p:cNvSpPr/>
          <p:nvPr/>
        </p:nvSpPr>
        <p:spPr>
          <a:xfrm>
            <a:off x="294199"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 name="Google Shape;93;p1"/>
          <p:cNvSpPr/>
          <p:nvPr/>
        </p:nvSpPr>
        <p:spPr>
          <a:xfrm>
            <a:off x="0" y="6387897"/>
            <a:ext cx="12192000" cy="490452"/>
          </a:xfrm>
          <a:prstGeom prst="rect">
            <a:avLst/>
          </a:prstGeom>
          <a:gradFill>
            <a:gsLst>
              <a:gs pos="0">
                <a:srgbClr val="187191"/>
              </a:gs>
              <a:gs pos="50000">
                <a:srgbClr val="22A4D3"/>
              </a:gs>
              <a:gs pos="100000">
                <a:srgbClr val="2AC5FD"/>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4" name="Google Shape;94;p1"/>
          <p:cNvPicPr preferRelativeResize="0"/>
          <p:nvPr/>
        </p:nvPicPr>
        <p:blipFill rotWithShape="1">
          <a:blip r:embed="rId6">
            <a:alphaModFix/>
          </a:blip>
          <a:srcRect b="0" l="0" r="0" t="0"/>
          <a:stretch/>
        </p:blipFill>
        <p:spPr>
          <a:xfrm>
            <a:off x="2182537" y="6496011"/>
            <a:ext cx="8381107" cy="242428"/>
          </a:xfrm>
          <a:prstGeom prst="rect">
            <a:avLst/>
          </a:prstGeom>
          <a:noFill/>
          <a:ln>
            <a:noFill/>
          </a:ln>
        </p:spPr>
      </p:pic>
      <p:pic>
        <p:nvPicPr>
          <p:cNvPr descr="Forma&#10;&#10;Descrição gerada automaticamente com confiança média" id="95" name="Google Shape;95;p1"/>
          <p:cNvPicPr preferRelativeResize="0"/>
          <p:nvPr/>
        </p:nvPicPr>
        <p:blipFill rotWithShape="1">
          <a:blip r:embed="rId5">
            <a:alphaModFix/>
          </a:blip>
          <a:srcRect b="0" l="0" r="0" t="0"/>
          <a:stretch/>
        </p:blipFill>
        <p:spPr>
          <a:xfrm>
            <a:off x="1774775" y="4692767"/>
            <a:ext cx="3525031" cy="1488346"/>
          </a:xfrm>
          <a:prstGeom prst="rect">
            <a:avLst/>
          </a:prstGeom>
          <a:noFill/>
          <a:ln>
            <a:noFill/>
          </a:ln>
        </p:spPr>
      </p:pic>
      <p:pic>
        <p:nvPicPr>
          <p:cNvPr descr="Aquário com preenchimento sólido" id="96" name="Google Shape;96;p1"/>
          <p:cNvPicPr preferRelativeResize="0"/>
          <p:nvPr/>
        </p:nvPicPr>
        <p:blipFill rotWithShape="1">
          <a:blip r:embed="rId7">
            <a:alphaModFix/>
          </a:blip>
          <a:srcRect b="0" l="0" r="0" t="0"/>
          <a:stretch/>
        </p:blipFill>
        <p:spPr>
          <a:xfrm>
            <a:off x="5949063" y="5315800"/>
            <a:ext cx="852180" cy="85218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9"/>
          <p:cNvPicPr preferRelativeResize="0"/>
          <p:nvPr/>
        </p:nvPicPr>
        <p:blipFill rotWithShape="1">
          <a:blip r:embed="rId3">
            <a:alphaModFix/>
          </a:blip>
          <a:srcRect b="0" l="0" r="0" t="0"/>
          <a:stretch/>
        </p:blipFill>
        <p:spPr>
          <a:xfrm>
            <a:off x="-25570" y="-11844"/>
            <a:ext cx="12344400" cy="6858000"/>
          </a:xfrm>
          <a:prstGeom prst="rect">
            <a:avLst/>
          </a:prstGeom>
          <a:noFill/>
          <a:ln>
            <a:noFill/>
          </a:ln>
        </p:spPr>
      </p:pic>
      <p:sp>
        <p:nvSpPr>
          <p:cNvPr id="230" name="Google Shape;230;p9"/>
          <p:cNvSpPr/>
          <p:nvPr/>
        </p:nvSpPr>
        <p:spPr>
          <a:xfrm>
            <a:off x="7812252" y="-272716"/>
            <a:ext cx="5823537" cy="7402039"/>
          </a:xfrm>
          <a:prstGeom prst="rect">
            <a:avLst/>
          </a:prstGeom>
          <a:gradFill>
            <a:gsLst>
              <a:gs pos="0">
                <a:srgbClr val="2C7690"/>
              </a:gs>
              <a:gs pos="50000">
                <a:srgbClr val="40ABD1"/>
              </a:gs>
              <a:gs pos="100000">
                <a:srgbClr val="4DCDFB"/>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Foto em preto e branco de estrela&#10;&#10;Descrição gerada automaticamente com confiança média" id="231" name="Google Shape;231;p9"/>
          <p:cNvPicPr preferRelativeResize="0"/>
          <p:nvPr/>
        </p:nvPicPr>
        <p:blipFill rotWithShape="1">
          <a:blip r:embed="rId4">
            <a:alphaModFix amt="20000"/>
          </a:blip>
          <a:srcRect b="0" l="0" r="0" t="0"/>
          <a:stretch/>
        </p:blipFill>
        <p:spPr>
          <a:xfrm>
            <a:off x="7537346" y="-577593"/>
            <a:ext cx="7706915" cy="7706915"/>
          </a:xfrm>
          <a:prstGeom prst="rect">
            <a:avLst/>
          </a:prstGeom>
          <a:noFill/>
          <a:ln>
            <a:noFill/>
          </a:ln>
        </p:spPr>
      </p:pic>
      <p:sp>
        <p:nvSpPr>
          <p:cNvPr id="232" name="Google Shape;232;p9"/>
          <p:cNvSpPr/>
          <p:nvPr/>
        </p:nvSpPr>
        <p:spPr>
          <a:xfrm>
            <a:off x="9927705" y="5908935"/>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233" name="Google Shape;233;p9"/>
          <p:cNvPicPr preferRelativeResize="0"/>
          <p:nvPr/>
        </p:nvPicPr>
        <p:blipFill rotWithShape="1">
          <a:blip r:embed="rId5">
            <a:alphaModFix/>
          </a:blip>
          <a:srcRect b="0" l="0" r="0" t="0"/>
          <a:stretch/>
        </p:blipFill>
        <p:spPr>
          <a:xfrm>
            <a:off x="9927705" y="6094378"/>
            <a:ext cx="1907864" cy="805543"/>
          </a:xfrm>
          <a:prstGeom prst="rect">
            <a:avLst/>
          </a:prstGeom>
          <a:noFill/>
          <a:ln>
            <a:noFill/>
          </a:ln>
        </p:spPr>
      </p:pic>
      <p:sp>
        <p:nvSpPr>
          <p:cNvPr id="234" name="Google Shape;234;p9"/>
          <p:cNvSpPr txBox="1"/>
          <p:nvPr/>
        </p:nvSpPr>
        <p:spPr>
          <a:xfrm rot="-5400000">
            <a:off x="-922240"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235" name="Google Shape;235;p9"/>
          <p:cNvSpPr/>
          <p:nvPr/>
        </p:nvSpPr>
        <p:spPr>
          <a:xfrm>
            <a:off x="163268"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6" name="Google Shape;236;p9"/>
          <p:cNvSpPr txBox="1"/>
          <p:nvPr/>
        </p:nvSpPr>
        <p:spPr>
          <a:xfrm>
            <a:off x="879036" y="3275864"/>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INSTALAÇÃO</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CONFIGURAÇÃO BÁSICA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10"/>
          <p:cNvPicPr preferRelativeResize="0"/>
          <p:nvPr/>
        </p:nvPicPr>
        <p:blipFill rotWithShape="1">
          <a:blip r:embed="rId3">
            <a:alphaModFix/>
          </a:blip>
          <a:srcRect b="0" l="0" r="0" t="0"/>
          <a:stretch/>
        </p:blipFill>
        <p:spPr>
          <a:xfrm>
            <a:off x="-152400" y="-85466"/>
            <a:ext cx="12344400" cy="7095865"/>
          </a:xfrm>
          <a:prstGeom prst="rect">
            <a:avLst/>
          </a:prstGeom>
          <a:noFill/>
          <a:ln>
            <a:noFill/>
          </a:ln>
        </p:spPr>
      </p:pic>
      <p:sp>
        <p:nvSpPr>
          <p:cNvPr id="242" name="Google Shape;242;p10"/>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243" name="Google Shape;243;p10"/>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244" name="Google Shape;244;p10"/>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INSTALAÇÃO</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CONFIGURAÇÃO BÁSICA</a:t>
            </a:r>
            <a:endParaRPr b="0" i="0" sz="1400" u="none" cap="none" strike="noStrike">
              <a:solidFill>
                <a:srgbClr val="000000"/>
              </a:solidFill>
              <a:latin typeface="Arial"/>
              <a:ea typeface="Arial"/>
              <a:cs typeface="Arial"/>
              <a:sym typeface="Arial"/>
            </a:endParaRPr>
          </a:p>
        </p:txBody>
      </p:sp>
      <p:sp>
        <p:nvSpPr>
          <p:cNvPr id="245" name="Google Shape;245;p10"/>
          <p:cNvSpPr/>
          <p:nvPr/>
        </p:nvSpPr>
        <p:spPr>
          <a:xfrm>
            <a:off x="669486" y="2577921"/>
            <a:ext cx="4229085" cy="377550"/>
          </a:xfrm>
          <a:prstGeom prst="roundRect">
            <a:avLst>
              <a:gd fmla="val 16667" name="adj"/>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6" name="Google Shape;246;p10"/>
          <p:cNvSpPr txBox="1"/>
          <p:nvPr/>
        </p:nvSpPr>
        <p:spPr>
          <a:xfrm>
            <a:off x="669486" y="2213267"/>
            <a:ext cx="7954560" cy="3170099"/>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2000"/>
              <a:buFont typeface="Arial"/>
              <a:buChar char="•"/>
            </a:pPr>
            <a:r>
              <a:rPr b="1" i="0" lang="pt-BR" sz="2000" u="none" cap="none" strike="noStrike">
                <a:solidFill>
                  <a:schemeClr val="dk1"/>
                </a:solidFill>
                <a:latin typeface="Arial"/>
                <a:ea typeface="Arial"/>
                <a:cs typeface="Arial"/>
                <a:sym typeface="Arial"/>
              </a:rPr>
              <a:t>Download da ferramenta: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pt-BR" sz="2000" u="sng" cap="none" strike="noStrike">
                <a:solidFill>
                  <a:schemeClr val="dk1"/>
                </a:solidFill>
                <a:latin typeface="Arial"/>
                <a:ea typeface="Arial"/>
                <a:cs typeface="Arial"/>
                <a:sym typeface="Arial"/>
                <a:hlinkClick r:id="rId5">
                  <a:extLst>
                    <a:ext uri="{A12FA001-AC4F-418D-AE19-62706E023703}">
                      <ahyp:hlinkClr val="tx"/>
                    </a:ext>
                  </a:extLst>
                </a:hlinkClick>
              </a:rPr>
              <a:t>https://www.autopsy.com/download</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285750" lvl="4" marL="285750" marR="0" rtl="0" algn="just">
              <a:lnSpc>
                <a:spcPct val="100000"/>
              </a:lnSpc>
              <a:spcBef>
                <a:spcPts val="0"/>
              </a:spcBef>
              <a:spcAft>
                <a:spcPts val="0"/>
              </a:spcAft>
              <a:buClr>
                <a:schemeClr val="dk1"/>
              </a:buClr>
              <a:buSzPts val="2000"/>
              <a:buFont typeface="Arial"/>
              <a:buChar char="•"/>
            </a:pPr>
            <a:r>
              <a:rPr b="0" i="0" lang="pt-BR" sz="2000" u="none" cap="none" strike="noStrike">
                <a:solidFill>
                  <a:schemeClr val="dk1"/>
                </a:solidFill>
                <a:latin typeface="Arial"/>
                <a:ea typeface="Arial"/>
                <a:cs typeface="Arial"/>
                <a:sym typeface="Arial"/>
              </a:rPr>
              <a:t>Atenção aos hashes:</a:t>
            </a:r>
            <a:endParaRPr b="0" i="0" sz="1400" u="none" cap="none" strike="noStrike">
              <a:solidFill>
                <a:srgbClr val="000000"/>
              </a:solidFill>
              <a:latin typeface="Arial"/>
              <a:ea typeface="Arial"/>
              <a:cs typeface="Arial"/>
              <a:sym typeface="Arial"/>
            </a:endParaRPr>
          </a:p>
          <a:p>
            <a:pPr indent="-158750" lvl="4" marL="28575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5" marL="261938" marR="0" rtl="0" algn="l">
              <a:lnSpc>
                <a:spcPct val="100000"/>
              </a:lnSpc>
              <a:spcBef>
                <a:spcPts val="0"/>
              </a:spcBef>
              <a:spcAft>
                <a:spcPts val="0"/>
              </a:spcAft>
              <a:buClr>
                <a:srgbClr val="000000"/>
              </a:buClr>
              <a:buSzPts val="2000"/>
              <a:buFont typeface="Arial"/>
              <a:buNone/>
            </a:pPr>
            <a:r>
              <a:rPr b="0" i="1" lang="pt-BR" sz="2000" u="none" cap="none" strike="noStrike">
                <a:solidFill>
                  <a:schemeClr val="dk1"/>
                </a:solidFill>
                <a:latin typeface="Arial"/>
                <a:ea typeface="Arial"/>
                <a:cs typeface="Arial"/>
                <a:sym typeface="Arial"/>
              </a:rPr>
              <a:t>MD5: 1e49be55c6c5c568ad1a5a7ffdbb410c</a:t>
            </a:r>
            <a:endParaRPr b="0" i="0" sz="1400" u="none" cap="none" strike="noStrike">
              <a:solidFill>
                <a:srgbClr val="000000"/>
              </a:solidFill>
              <a:latin typeface="Arial"/>
              <a:ea typeface="Arial"/>
              <a:cs typeface="Arial"/>
              <a:sym typeface="Arial"/>
            </a:endParaRPr>
          </a:p>
          <a:p>
            <a:pPr indent="0" lvl="5" marL="261938" marR="0" rtl="0" algn="l">
              <a:lnSpc>
                <a:spcPct val="100000"/>
              </a:lnSpc>
              <a:spcBef>
                <a:spcPts val="0"/>
              </a:spcBef>
              <a:spcAft>
                <a:spcPts val="0"/>
              </a:spcAft>
              <a:buClr>
                <a:srgbClr val="000000"/>
              </a:buClr>
              <a:buSzPts val="2000"/>
              <a:buFont typeface="Arial"/>
              <a:buNone/>
            </a:pPr>
            <a:r>
              <a:rPr b="0" i="1" lang="pt-BR" sz="2000" u="none" cap="none" strike="noStrike">
                <a:solidFill>
                  <a:schemeClr val="dk1"/>
                </a:solidFill>
                <a:latin typeface="Arial"/>
                <a:ea typeface="Arial"/>
                <a:cs typeface="Arial"/>
                <a:sym typeface="Arial"/>
              </a:rPr>
              <a:t>SHA1: aca2c4690db2e869385d8a05bdf304678e6023a0</a:t>
            </a:r>
            <a:endParaRPr b="0" i="0" sz="1400" u="none" cap="none" strike="noStrike">
              <a:solidFill>
                <a:srgbClr val="000000"/>
              </a:solidFill>
              <a:latin typeface="Arial"/>
              <a:ea typeface="Arial"/>
              <a:cs typeface="Arial"/>
              <a:sym typeface="Arial"/>
            </a:endParaRPr>
          </a:p>
          <a:p>
            <a:pPr indent="-158750" lvl="0" marL="28575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158750" lvl="0" marL="28575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158750" lvl="0" marL="28575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47" name="Google Shape;247;p10"/>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248" name="Google Shape;248;p10"/>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11"/>
          <p:cNvPicPr preferRelativeResize="0"/>
          <p:nvPr/>
        </p:nvPicPr>
        <p:blipFill rotWithShape="1">
          <a:blip r:embed="rId3">
            <a:alphaModFix/>
          </a:blip>
          <a:srcRect b="0" l="0" r="0" t="0"/>
          <a:stretch/>
        </p:blipFill>
        <p:spPr>
          <a:xfrm>
            <a:off x="-152400" y="-228600"/>
            <a:ext cx="12344400" cy="7130143"/>
          </a:xfrm>
          <a:prstGeom prst="rect">
            <a:avLst/>
          </a:prstGeom>
          <a:noFill/>
          <a:ln>
            <a:noFill/>
          </a:ln>
        </p:spPr>
      </p:pic>
      <p:sp>
        <p:nvSpPr>
          <p:cNvPr id="254" name="Google Shape;254;p11"/>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255" name="Google Shape;255;p11"/>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256" name="Google Shape;256;p11"/>
          <p:cNvSpPr txBox="1"/>
          <p:nvPr/>
        </p:nvSpPr>
        <p:spPr>
          <a:xfrm>
            <a:off x="290612" y="2208582"/>
            <a:ext cx="7954500" cy="36930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Instalação básica da ferramenta</a:t>
            </a:r>
            <a:endParaRPr b="0" i="0" sz="2000" u="none" cap="none" strike="noStrike">
              <a:solidFill>
                <a:schemeClr val="dk1"/>
              </a:solidFill>
              <a:latin typeface="Arial"/>
              <a:ea typeface="Arial"/>
              <a:cs typeface="Arial"/>
              <a:sym typeface="Arial"/>
            </a:endParaRPr>
          </a:p>
        </p:txBody>
      </p:sp>
      <p:sp>
        <p:nvSpPr>
          <p:cNvPr id="257" name="Google Shape;257;p11"/>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258" name="Google Shape;258;p11"/>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9" name="Google Shape;259;p11"/>
          <p:cNvSpPr txBox="1"/>
          <p:nvPr/>
        </p:nvSpPr>
        <p:spPr>
          <a:xfrm>
            <a:off x="669486" y="754081"/>
            <a:ext cx="9591300" cy="6195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INSTALAÇÃO</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CONFIGURAÇÃO BÁSICA</a:t>
            </a:r>
            <a:endParaRPr b="0" i="0" sz="1400" u="none" cap="none" strike="noStrike">
              <a:solidFill>
                <a:srgbClr val="000000"/>
              </a:solidFill>
              <a:latin typeface="Arial"/>
              <a:ea typeface="Arial"/>
              <a:cs typeface="Arial"/>
              <a:sym typeface="Arial"/>
            </a:endParaRPr>
          </a:p>
        </p:txBody>
      </p:sp>
      <p:sp>
        <p:nvSpPr>
          <p:cNvPr id="260" name="Google Shape;260;p11"/>
          <p:cNvSpPr/>
          <p:nvPr/>
        </p:nvSpPr>
        <p:spPr>
          <a:xfrm>
            <a:off x="5944218" y="2362124"/>
            <a:ext cx="3499893" cy="3394030"/>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261" name="Google Shape;261;p11"/>
          <p:cNvPicPr preferRelativeResize="0"/>
          <p:nvPr/>
        </p:nvPicPr>
        <p:blipFill rotWithShape="1">
          <a:blip r:embed="rId5">
            <a:alphaModFix/>
          </a:blip>
          <a:srcRect b="0" l="0" r="0" t="0"/>
          <a:stretch/>
        </p:blipFill>
        <p:spPr>
          <a:xfrm>
            <a:off x="3828224" y="2858845"/>
            <a:ext cx="4535552" cy="3545977"/>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12"/>
          <p:cNvPicPr preferRelativeResize="0"/>
          <p:nvPr/>
        </p:nvPicPr>
        <p:blipFill rotWithShape="1">
          <a:blip r:embed="rId3">
            <a:alphaModFix/>
          </a:blip>
          <a:srcRect b="0" l="0" r="0" t="0"/>
          <a:stretch/>
        </p:blipFill>
        <p:spPr>
          <a:xfrm>
            <a:off x="-152400" y="-323850"/>
            <a:ext cx="12344400" cy="7225393"/>
          </a:xfrm>
          <a:prstGeom prst="rect">
            <a:avLst/>
          </a:prstGeom>
          <a:noFill/>
          <a:ln>
            <a:noFill/>
          </a:ln>
        </p:spPr>
      </p:pic>
      <p:sp>
        <p:nvSpPr>
          <p:cNvPr id="267" name="Google Shape;267;p12"/>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268" name="Google Shape;268;p12"/>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269" name="Google Shape;269;p12"/>
          <p:cNvSpPr txBox="1"/>
          <p:nvPr/>
        </p:nvSpPr>
        <p:spPr>
          <a:xfrm>
            <a:off x="669486" y="2244650"/>
            <a:ext cx="7954560" cy="224676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38BFF0"/>
              </a:buClr>
              <a:buSzPts val="2000"/>
              <a:buFont typeface="Courier New"/>
              <a:buChar char="o"/>
            </a:pPr>
            <a:r>
              <a:rPr b="0" i="0" lang="pt-BR" sz="2000" u="none" cap="none" strike="noStrike">
                <a:solidFill>
                  <a:schemeClr val="dk1"/>
                </a:solidFill>
                <a:latin typeface="Arial"/>
                <a:ea typeface="Arial"/>
                <a:cs typeface="Arial"/>
                <a:sym typeface="Arial"/>
              </a:rPr>
              <a:t>Configuração de pastas dos casos (a organização salva vidas)</a:t>
            </a:r>
            <a:endParaRPr b="0" i="0" sz="1400" u="none" cap="none" strike="noStrike">
              <a:solidFill>
                <a:srgbClr val="000000"/>
              </a:solidFill>
              <a:latin typeface="Arial"/>
              <a:ea typeface="Arial"/>
              <a:cs typeface="Arial"/>
              <a:sym typeface="Arial"/>
            </a:endParaRPr>
          </a:p>
          <a:p>
            <a:pPr indent="-215900" lvl="0" marL="342900" marR="0" rtl="0" algn="just">
              <a:lnSpc>
                <a:spcPct val="100000"/>
              </a:lnSpc>
              <a:spcBef>
                <a:spcPts val="0"/>
              </a:spcBef>
              <a:spcAft>
                <a:spcPts val="0"/>
              </a:spcAft>
              <a:buClr>
                <a:srgbClr val="38BFF0"/>
              </a:buClr>
              <a:buSzPts val="2000"/>
              <a:buFont typeface="Courier New"/>
              <a:buNone/>
            </a:pPr>
            <a:r>
              <a:t/>
            </a:r>
            <a:endParaRPr b="0" i="0" sz="2000" u="none" cap="none" strike="noStrike">
              <a:solidFill>
                <a:schemeClr val="dk1"/>
              </a:solidFill>
              <a:latin typeface="Arial"/>
              <a:ea typeface="Arial"/>
              <a:cs typeface="Arial"/>
              <a:sym typeface="Arial"/>
            </a:endParaRPr>
          </a:p>
          <a:p>
            <a:pPr indent="-342900" lvl="1" marL="800100" marR="0" rtl="0" algn="just">
              <a:lnSpc>
                <a:spcPct val="100000"/>
              </a:lnSpc>
              <a:spcBef>
                <a:spcPts val="0"/>
              </a:spcBef>
              <a:spcAft>
                <a:spcPts val="0"/>
              </a:spcAft>
              <a:buClr>
                <a:srgbClr val="38BFF0"/>
              </a:buClr>
              <a:buSzPts val="2000"/>
              <a:buFont typeface="Noto Sans Symbols"/>
              <a:buChar char="✔"/>
            </a:pPr>
            <a:r>
              <a:rPr b="0" i="0" lang="pt-BR" sz="2000" u="none" cap="none" strike="noStrike">
                <a:solidFill>
                  <a:schemeClr val="dk1"/>
                </a:solidFill>
                <a:latin typeface="Arial"/>
                <a:ea typeface="Arial"/>
                <a:cs typeface="Arial"/>
                <a:sym typeface="Arial"/>
              </a:rPr>
              <a:t>Imagens</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rgbClr val="38BFF0"/>
              </a:buClr>
              <a:buSzPts val="2000"/>
              <a:buFont typeface="Noto Sans Symbols"/>
              <a:buChar char="✔"/>
            </a:pPr>
            <a:r>
              <a:rPr b="0" i="0" lang="pt-BR" sz="2000" u="none" cap="none" strike="noStrike">
                <a:solidFill>
                  <a:schemeClr val="dk1"/>
                </a:solidFill>
                <a:latin typeface="Arial"/>
                <a:ea typeface="Arial"/>
                <a:cs typeface="Arial"/>
                <a:sym typeface="Arial"/>
              </a:rPr>
              <a:t>Temporários</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rgbClr val="38BFF0"/>
              </a:buClr>
              <a:buSzPts val="2000"/>
              <a:buFont typeface="Noto Sans Symbols"/>
              <a:buChar char="✔"/>
            </a:pPr>
            <a:r>
              <a:rPr b="0" i="0" lang="pt-BR" sz="2000" u="none" cap="none" strike="noStrike">
                <a:solidFill>
                  <a:schemeClr val="dk1"/>
                </a:solidFill>
                <a:latin typeface="Arial"/>
                <a:ea typeface="Arial"/>
                <a:cs typeface="Arial"/>
                <a:sym typeface="Arial"/>
              </a:rPr>
              <a:t>Caso</a:t>
            </a:r>
            <a:endParaRPr b="0" i="0" sz="1400" u="none" cap="none" strike="noStrike">
              <a:solidFill>
                <a:srgbClr val="000000"/>
              </a:solidFill>
              <a:latin typeface="Arial"/>
              <a:ea typeface="Arial"/>
              <a:cs typeface="Arial"/>
              <a:sym typeface="Arial"/>
            </a:endParaRPr>
          </a:p>
          <a:p>
            <a:pPr indent="-342900" lvl="2" marL="1257300" marR="0" rtl="0" algn="just">
              <a:lnSpc>
                <a:spcPct val="100000"/>
              </a:lnSpc>
              <a:spcBef>
                <a:spcPts val="0"/>
              </a:spcBef>
              <a:spcAft>
                <a:spcPts val="0"/>
              </a:spcAft>
              <a:buClr>
                <a:srgbClr val="38BFF0"/>
              </a:buClr>
              <a:buSzPts val="2000"/>
              <a:buFont typeface="Noto Sans Symbols"/>
              <a:buChar char="▪"/>
            </a:pPr>
            <a:r>
              <a:rPr b="0" i="1" lang="pt-BR" sz="2000" u="none" cap="none" strike="noStrike">
                <a:solidFill>
                  <a:schemeClr val="dk1"/>
                </a:solidFill>
                <a:latin typeface="Arial"/>
                <a:ea typeface="Arial"/>
                <a:cs typeface="Arial"/>
                <a:sym typeface="Arial"/>
              </a:rPr>
              <a:t>Arquivos exportados</a:t>
            </a:r>
            <a:endParaRPr b="0" i="0" sz="1400" u="none" cap="none" strike="noStrike">
              <a:solidFill>
                <a:srgbClr val="000000"/>
              </a:solidFill>
              <a:latin typeface="Arial"/>
              <a:ea typeface="Arial"/>
              <a:cs typeface="Arial"/>
              <a:sym typeface="Arial"/>
            </a:endParaRPr>
          </a:p>
          <a:p>
            <a:pPr indent="-342900" lvl="2" marL="1257300" marR="0" rtl="0" algn="just">
              <a:lnSpc>
                <a:spcPct val="100000"/>
              </a:lnSpc>
              <a:spcBef>
                <a:spcPts val="0"/>
              </a:spcBef>
              <a:spcAft>
                <a:spcPts val="0"/>
              </a:spcAft>
              <a:buClr>
                <a:srgbClr val="38BFF0"/>
              </a:buClr>
              <a:buSzPts val="2000"/>
              <a:buFont typeface="Noto Sans Symbols"/>
              <a:buChar char="▪"/>
            </a:pPr>
            <a:r>
              <a:rPr b="0" i="1" lang="pt-BR" sz="2000" u="none" cap="none" strike="noStrike">
                <a:solidFill>
                  <a:schemeClr val="dk1"/>
                </a:solidFill>
                <a:latin typeface="Arial"/>
                <a:ea typeface="Arial"/>
                <a:cs typeface="Arial"/>
                <a:sym typeface="Arial"/>
              </a:rPr>
              <a:t>Relatórios</a:t>
            </a:r>
            <a:endParaRPr b="0" i="0" sz="1400" u="none" cap="none" strike="noStrike">
              <a:solidFill>
                <a:srgbClr val="000000"/>
              </a:solidFill>
              <a:latin typeface="Arial"/>
              <a:ea typeface="Arial"/>
              <a:cs typeface="Arial"/>
              <a:sym typeface="Arial"/>
            </a:endParaRPr>
          </a:p>
        </p:txBody>
      </p:sp>
      <p:sp>
        <p:nvSpPr>
          <p:cNvPr id="270" name="Google Shape;270;p12"/>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271" name="Google Shape;271;p12"/>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2" name="Google Shape;272;p12"/>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INSTALAÇÃO</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CONFIGURAÇÃO BÁSICA</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13"/>
          <p:cNvPicPr preferRelativeResize="0"/>
          <p:nvPr/>
        </p:nvPicPr>
        <p:blipFill rotWithShape="1">
          <a:blip r:embed="rId3">
            <a:alphaModFix/>
          </a:blip>
          <a:srcRect b="0" l="0" r="0" t="0"/>
          <a:stretch/>
        </p:blipFill>
        <p:spPr>
          <a:xfrm>
            <a:off x="-25570" y="-11844"/>
            <a:ext cx="12344400" cy="6858000"/>
          </a:xfrm>
          <a:prstGeom prst="rect">
            <a:avLst/>
          </a:prstGeom>
          <a:noFill/>
          <a:ln>
            <a:noFill/>
          </a:ln>
        </p:spPr>
      </p:pic>
      <p:sp>
        <p:nvSpPr>
          <p:cNvPr id="278" name="Google Shape;278;p13"/>
          <p:cNvSpPr/>
          <p:nvPr/>
        </p:nvSpPr>
        <p:spPr>
          <a:xfrm>
            <a:off x="7812252" y="-272716"/>
            <a:ext cx="5823537" cy="7402039"/>
          </a:xfrm>
          <a:prstGeom prst="rect">
            <a:avLst/>
          </a:prstGeom>
          <a:gradFill>
            <a:gsLst>
              <a:gs pos="0">
                <a:srgbClr val="2C7690"/>
              </a:gs>
              <a:gs pos="50000">
                <a:srgbClr val="40ABD1"/>
              </a:gs>
              <a:gs pos="100000">
                <a:srgbClr val="4DCDFB"/>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Foto em preto e branco de estrela&#10;&#10;Descrição gerada automaticamente com confiança média" id="279" name="Google Shape;279;p13"/>
          <p:cNvPicPr preferRelativeResize="0"/>
          <p:nvPr/>
        </p:nvPicPr>
        <p:blipFill rotWithShape="1">
          <a:blip r:embed="rId4">
            <a:alphaModFix amt="20000"/>
          </a:blip>
          <a:srcRect b="0" l="0" r="0" t="0"/>
          <a:stretch/>
        </p:blipFill>
        <p:spPr>
          <a:xfrm>
            <a:off x="7537346" y="-577593"/>
            <a:ext cx="7706915" cy="7706915"/>
          </a:xfrm>
          <a:prstGeom prst="rect">
            <a:avLst/>
          </a:prstGeom>
          <a:noFill/>
          <a:ln>
            <a:noFill/>
          </a:ln>
        </p:spPr>
      </p:pic>
      <p:sp>
        <p:nvSpPr>
          <p:cNvPr id="280" name="Google Shape;280;p13"/>
          <p:cNvSpPr/>
          <p:nvPr/>
        </p:nvSpPr>
        <p:spPr>
          <a:xfrm>
            <a:off x="9927705" y="5908935"/>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281" name="Google Shape;281;p13"/>
          <p:cNvPicPr preferRelativeResize="0"/>
          <p:nvPr/>
        </p:nvPicPr>
        <p:blipFill rotWithShape="1">
          <a:blip r:embed="rId5">
            <a:alphaModFix/>
          </a:blip>
          <a:srcRect b="0" l="0" r="0" t="0"/>
          <a:stretch/>
        </p:blipFill>
        <p:spPr>
          <a:xfrm>
            <a:off x="9927705" y="6094378"/>
            <a:ext cx="1907864" cy="805543"/>
          </a:xfrm>
          <a:prstGeom prst="rect">
            <a:avLst/>
          </a:prstGeom>
          <a:noFill/>
          <a:ln>
            <a:noFill/>
          </a:ln>
        </p:spPr>
      </p:pic>
      <p:sp>
        <p:nvSpPr>
          <p:cNvPr id="282" name="Google Shape;282;p13"/>
          <p:cNvSpPr txBox="1"/>
          <p:nvPr/>
        </p:nvSpPr>
        <p:spPr>
          <a:xfrm rot="-5400000">
            <a:off x="-922240"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283" name="Google Shape;283;p13"/>
          <p:cNvSpPr/>
          <p:nvPr/>
        </p:nvSpPr>
        <p:spPr>
          <a:xfrm>
            <a:off x="163268"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4" name="Google Shape;284;p13"/>
          <p:cNvSpPr txBox="1"/>
          <p:nvPr/>
        </p:nvSpPr>
        <p:spPr>
          <a:xfrm>
            <a:off x="879036" y="3275864"/>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CONFIGURAÇÕES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AVANÇADAS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DESEMPENHO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14"/>
          <p:cNvPicPr preferRelativeResize="0"/>
          <p:nvPr/>
        </p:nvPicPr>
        <p:blipFill rotWithShape="1">
          <a:blip r:embed="rId3">
            <a:alphaModFix/>
          </a:blip>
          <a:srcRect b="0" l="0" r="0" t="0"/>
          <a:stretch/>
        </p:blipFill>
        <p:spPr>
          <a:xfrm>
            <a:off x="-152400" y="-133350"/>
            <a:ext cx="12344400" cy="7034893"/>
          </a:xfrm>
          <a:prstGeom prst="rect">
            <a:avLst/>
          </a:prstGeom>
          <a:noFill/>
          <a:ln>
            <a:noFill/>
          </a:ln>
        </p:spPr>
      </p:pic>
      <p:sp>
        <p:nvSpPr>
          <p:cNvPr id="290" name="Google Shape;290;p14"/>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291" name="Google Shape;291;p14"/>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292" name="Google Shape;292;p14"/>
          <p:cNvSpPr txBox="1"/>
          <p:nvPr/>
        </p:nvSpPr>
        <p:spPr>
          <a:xfrm>
            <a:off x="669486" y="1977279"/>
            <a:ext cx="7954560" cy="40011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38BFF0"/>
              </a:buClr>
              <a:buSzPts val="2000"/>
              <a:buFont typeface="Courier New"/>
              <a:buChar char="o"/>
            </a:pPr>
            <a:r>
              <a:rPr b="0" i="0" lang="pt-BR" sz="2000" u="none" cap="none" strike="noStrike">
                <a:solidFill>
                  <a:schemeClr val="dk1"/>
                </a:solidFill>
                <a:latin typeface="Arial"/>
                <a:ea typeface="Arial"/>
                <a:cs typeface="Arial"/>
                <a:sym typeface="Arial"/>
              </a:rPr>
              <a:t>Adicionando exceção do antivírus nas pastas do Autopsy</a:t>
            </a:r>
            <a:endParaRPr b="0" i="0" sz="2000" u="none" cap="none" strike="noStrike">
              <a:solidFill>
                <a:schemeClr val="dk1"/>
              </a:solidFill>
              <a:latin typeface="Arial"/>
              <a:ea typeface="Arial"/>
              <a:cs typeface="Arial"/>
              <a:sym typeface="Arial"/>
            </a:endParaRPr>
          </a:p>
        </p:txBody>
      </p:sp>
      <p:sp>
        <p:nvSpPr>
          <p:cNvPr id="293" name="Google Shape;293;p14"/>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294" name="Google Shape;294;p14"/>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5" name="Google Shape;295;p14"/>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CONFIGURAÇÕES AVANÇADAS </a:t>
            </a:r>
            <a:r>
              <a:rPr b="1" i="0" lang="pt-BR" sz="4000" u="none" cap="none" strike="noStrike">
                <a:solidFill>
                  <a:schemeClr val="dk1"/>
                </a:solidFill>
                <a:latin typeface="Arial"/>
                <a:ea typeface="Arial"/>
                <a:cs typeface="Arial"/>
                <a:sym typeface="Arial"/>
              </a:rPr>
              <a:t>DESEMPENHO</a:t>
            </a:r>
            <a:endParaRPr b="0" i="0" sz="1400" u="none" cap="none" strike="noStrike">
              <a:solidFill>
                <a:srgbClr val="000000"/>
              </a:solidFill>
              <a:latin typeface="Arial"/>
              <a:ea typeface="Arial"/>
              <a:cs typeface="Arial"/>
              <a:sym typeface="Arial"/>
            </a:endParaRPr>
          </a:p>
        </p:txBody>
      </p:sp>
      <p:sp>
        <p:nvSpPr>
          <p:cNvPr id="296" name="Google Shape;296;p14"/>
          <p:cNvSpPr/>
          <p:nvPr/>
        </p:nvSpPr>
        <p:spPr>
          <a:xfrm>
            <a:off x="2170504" y="4066836"/>
            <a:ext cx="3499893" cy="3244736"/>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297" name="Google Shape;297;p14"/>
          <p:cNvPicPr preferRelativeResize="0"/>
          <p:nvPr/>
        </p:nvPicPr>
        <p:blipFill rotWithShape="1">
          <a:blip r:embed="rId5">
            <a:alphaModFix/>
          </a:blip>
          <a:srcRect b="50137" l="0" r="55050" t="0"/>
          <a:stretch/>
        </p:blipFill>
        <p:spPr>
          <a:xfrm>
            <a:off x="2926648" y="2686408"/>
            <a:ext cx="6083491" cy="3627269"/>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5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15"/>
          <p:cNvPicPr preferRelativeResize="0"/>
          <p:nvPr/>
        </p:nvPicPr>
        <p:blipFill rotWithShape="1">
          <a:blip r:embed="rId3">
            <a:alphaModFix/>
          </a:blip>
          <a:srcRect b="0" l="0" r="0" t="0"/>
          <a:stretch/>
        </p:blipFill>
        <p:spPr>
          <a:xfrm>
            <a:off x="-152400" y="-133350"/>
            <a:ext cx="12344400" cy="7034893"/>
          </a:xfrm>
          <a:prstGeom prst="rect">
            <a:avLst/>
          </a:prstGeom>
          <a:noFill/>
          <a:ln>
            <a:noFill/>
          </a:ln>
        </p:spPr>
      </p:pic>
      <p:sp>
        <p:nvSpPr>
          <p:cNvPr id="303" name="Google Shape;303;p15"/>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304" name="Google Shape;304;p15"/>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305" name="Google Shape;305;p15"/>
          <p:cNvSpPr txBox="1"/>
          <p:nvPr/>
        </p:nvSpPr>
        <p:spPr>
          <a:xfrm>
            <a:off x="669486" y="1977279"/>
            <a:ext cx="7954560" cy="1015663"/>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38BFF0"/>
              </a:buClr>
              <a:buSzPts val="2000"/>
              <a:buFont typeface="Courier New"/>
              <a:buChar char="o"/>
            </a:pPr>
            <a:r>
              <a:rPr b="0" i="0" lang="pt-BR" sz="2000" u="none" cap="none" strike="noStrike">
                <a:solidFill>
                  <a:schemeClr val="dk1"/>
                </a:solidFill>
                <a:latin typeface="Arial"/>
                <a:ea typeface="Arial"/>
                <a:cs typeface="Arial"/>
                <a:sym typeface="Arial"/>
              </a:rPr>
              <a:t>Resolução de problemas comuns:</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rgbClr val="38BFF0"/>
              </a:buClr>
              <a:buSzPts val="2000"/>
              <a:buFont typeface="Courier New"/>
              <a:buChar char="o"/>
            </a:pPr>
            <a:r>
              <a:rPr b="0" i="0" lang="pt-BR" sz="2000" u="none" cap="none" strike="noStrike">
                <a:solidFill>
                  <a:schemeClr val="dk1"/>
                </a:solidFill>
                <a:latin typeface="Arial"/>
                <a:ea typeface="Arial"/>
                <a:cs typeface="Arial"/>
                <a:sym typeface="Arial"/>
              </a:rPr>
              <a:t>Faça backup e exclua a pasta “C:\Users\”seu usuário”\AppData\Roaming\autopsy”</a:t>
            </a:r>
            <a:endParaRPr b="0" i="0" sz="1400" u="none" cap="none" strike="noStrike">
              <a:solidFill>
                <a:srgbClr val="000000"/>
              </a:solidFill>
              <a:latin typeface="Arial"/>
              <a:ea typeface="Arial"/>
              <a:cs typeface="Arial"/>
              <a:sym typeface="Arial"/>
            </a:endParaRPr>
          </a:p>
        </p:txBody>
      </p:sp>
      <p:sp>
        <p:nvSpPr>
          <p:cNvPr id="306" name="Google Shape;306;p15"/>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307" name="Google Shape;307;p15"/>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8" name="Google Shape;308;p15"/>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CONFIGURAÇÕES AVANÇADAS </a:t>
            </a:r>
            <a:r>
              <a:rPr b="1" i="0" lang="pt-BR" sz="4000" u="none" cap="none" strike="noStrike">
                <a:solidFill>
                  <a:schemeClr val="dk1"/>
                </a:solidFill>
                <a:latin typeface="Arial"/>
                <a:ea typeface="Arial"/>
                <a:cs typeface="Arial"/>
                <a:sym typeface="Arial"/>
              </a:rPr>
              <a:t>DESEMPENHO</a:t>
            </a:r>
            <a:endParaRPr b="0" i="0" sz="1400" u="none" cap="none" strike="noStrike">
              <a:solidFill>
                <a:srgbClr val="000000"/>
              </a:solidFill>
              <a:latin typeface="Arial"/>
              <a:ea typeface="Arial"/>
              <a:cs typeface="Arial"/>
              <a:sym typeface="Arial"/>
            </a:endParaRPr>
          </a:p>
        </p:txBody>
      </p:sp>
      <p:sp>
        <p:nvSpPr>
          <p:cNvPr id="309" name="Google Shape;309;p15"/>
          <p:cNvSpPr/>
          <p:nvPr/>
        </p:nvSpPr>
        <p:spPr>
          <a:xfrm>
            <a:off x="2170504" y="4066836"/>
            <a:ext cx="3499893" cy="3244736"/>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5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16"/>
          <p:cNvPicPr preferRelativeResize="0"/>
          <p:nvPr/>
        </p:nvPicPr>
        <p:blipFill rotWithShape="1">
          <a:blip r:embed="rId3">
            <a:alphaModFix/>
          </a:blip>
          <a:srcRect b="0" l="0" r="0" t="0"/>
          <a:stretch/>
        </p:blipFill>
        <p:spPr>
          <a:xfrm>
            <a:off x="-152400" y="-266700"/>
            <a:ext cx="12344400" cy="7168243"/>
          </a:xfrm>
          <a:prstGeom prst="rect">
            <a:avLst/>
          </a:prstGeom>
          <a:noFill/>
          <a:ln>
            <a:noFill/>
          </a:ln>
        </p:spPr>
      </p:pic>
      <p:sp>
        <p:nvSpPr>
          <p:cNvPr id="315" name="Google Shape;315;p16"/>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316" name="Google Shape;316;p16"/>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317" name="Google Shape;317;p16"/>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CONFIGURAÇÕES AVANÇADAS</a:t>
            </a:r>
            <a:endParaRPr b="1" i="0" sz="2000" u="none" cap="none" strike="noStrike">
              <a:solidFill>
                <a:srgbClr val="38BFF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DESEMPENHO</a:t>
            </a:r>
            <a:endParaRPr b="0" i="0" sz="1400" u="none" cap="none" strike="noStrike">
              <a:solidFill>
                <a:srgbClr val="000000"/>
              </a:solidFill>
              <a:latin typeface="Arial"/>
              <a:ea typeface="Arial"/>
              <a:cs typeface="Arial"/>
              <a:sym typeface="Arial"/>
            </a:endParaRPr>
          </a:p>
        </p:txBody>
      </p:sp>
      <p:sp>
        <p:nvSpPr>
          <p:cNvPr id="318" name="Google Shape;318;p16"/>
          <p:cNvSpPr txBox="1"/>
          <p:nvPr/>
        </p:nvSpPr>
        <p:spPr>
          <a:xfrm>
            <a:off x="669486" y="1795386"/>
            <a:ext cx="7954560" cy="132343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38BFF0"/>
              </a:buClr>
              <a:buSzPts val="2000"/>
              <a:buFont typeface="Courier New"/>
              <a:buChar char="o"/>
            </a:pPr>
            <a:r>
              <a:rPr b="0" i="0" lang="pt-BR" sz="2000" u="none" cap="none" strike="noStrike">
                <a:solidFill>
                  <a:schemeClr val="dk1"/>
                </a:solidFill>
                <a:latin typeface="Arial"/>
                <a:ea typeface="Arial"/>
                <a:cs typeface="Arial"/>
                <a:sym typeface="Arial"/>
              </a:rPr>
              <a:t>Configurando a memória disponível para o Autopsy</a:t>
            </a:r>
            <a:endParaRPr b="0" i="0" sz="2000" u="none" cap="none" strike="noStrike">
              <a:solidFill>
                <a:schemeClr val="dk1"/>
              </a:solidFill>
              <a:latin typeface="Arial"/>
              <a:ea typeface="Arial"/>
              <a:cs typeface="Arial"/>
              <a:sym typeface="Arial"/>
            </a:endParaRPr>
          </a:p>
          <a:p>
            <a:pPr indent="-215900" lvl="0" marL="342900" marR="0" rtl="0" algn="just">
              <a:lnSpc>
                <a:spcPct val="100000"/>
              </a:lnSpc>
              <a:spcBef>
                <a:spcPts val="0"/>
              </a:spcBef>
              <a:spcAft>
                <a:spcPts val="0"/>
              </a:spcAft>
              <a:buClr>
                <a:srgbClr val="38BFF0"/>
              </a:buClr>
              <a:buSzPts val="2000"/>
              <a:buFont typeface="Courier New"/>
              <a:buNone/>
            </a:pPr>
            <a:r>
              <a:t/>
            </a:r>
            <a:endParaRPr b="0" i="0" sz="2000" u="none" cap="none" strike="noStrike">
              <a:solidFill>
                <a:schemeClr val="dk1"/>
              </a:solidFill>
              <a:latin typeface="Arial"/>
              <a:ea typeface="Arial"/>
              <a:cs typeface="Arial"/>
              <a:sym typeface="Arial"/>
            </a:endParaRPr>
          </a:p>
          <a:p>
            <a:pPr indent="-342900" lvl="1" marL="800100" marR="0" rtl="0" algn="just">
              <a:lnSpc>
                <a:spcPct val="100000"/>
              </a:lnSpc>
              <a:spcBef>
                <a:spcPts val="0"/>
              </a:spcBef>
              <a:spcAft>
                <a:spcPts val="0"/>
              </a:spcAft>
              <a:buClr>
                <a:srgbClr val="38BFF0"/>
              </a:buClr>
              <a:buSzPts val="2000"/>
              <a:buFont typeface="Noto Sans Symbols"/>
              <a:buChar char="✔"/>
            </a:pPr>
            <a:r>
              <a:rPr b="0" i="0" lang="pt-BR" sz="2000" u="none" cap="none" strike="noStrike">
                <a:solidFill>
                  <a:schemeClr val="dk1"/>
                </a:solidFill>
                <a:latin typeface="Arial"/>
                <a:ea typeface="Arial"/>
                <a:cs typeface="Arial"/>
                <a:sym typeface="Arial"/>
              </a:rPr>
              <a:t>Padrão: 4GB</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0"/>
              </a:spcBef>
              <a:spcAft>
                <a:spcPts val="0"/>
              </a:spcAft>
              <a:buClr>
                <a:srgbClr val="38BFF0"/>
              </a:buClr>
              <a:buSzPts val="2000"/>
              <a:buFont typeface="Noto Sans Symbols"/>
              <a:buChar char="✔"/>
            </a:pPr>
            <a:r>
              <a:rPr b="0" i="0" lang="pt-BR" sz="2000" u="none" cap="none" strike="noStrike">
                <a:solidFill>
                  <a:schemeClr val="dk1"/>
                </a:solidFill>
                <a:latin typeface="Arial"/>
                <a:ea typeface="Arial"/>
                <a:cs typeface="Arial"/>
                <a:sym typeface="Arial"/>
              </a:rPr>
              <a:t>Mínimo recomendável: 16GB</a:t>
            </a:r>
            <a:endParaRPr b="0" i="0" sz="1400" u="none" cap="none" strike="noStrike">
              <a:solidFill>
                <a:srgbClr val="000000"/>
              </a:solidFill>
              <a:latin typeface="Arial"/>
              <a:ea typeface="Arial"/>
              <a:cs typeface="Arial"/>
              <a:sym typeface="Arial"/>
            </a:endParaRPr>
          </a:p>
        </p:txBody>
      </p:sp>
      <p:sp>
        <p:nvSpPr>
          <p:cNvPr id="319" name="Google Shape;319;p16"/>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320" name="Google Shape;320;p16"/>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1" name="Google Shape;321;p16"/>
          <p:cNvSpPr/>
          <p:nvPr/>
        </p:nvSpPr>
        <p:spPr>
          <a:xfrm>
            <a:off x="2003705" y="4681266"/>
            <a:ext cx="7798166" cy="1748972"/>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322" name="Google Shape;322;p16"/>
          <p:cNvPicPr preferRelativeResize="0"/>
          <p:nvPr/>
        </p:nvPicPr>
        <p:blipFill rotWithShape="1">
          <a:blip r:embed="rId5">
            <a:alphaModFix/>
          </a:blip>
          <a:srcRect b="62119" l="0" r="58015" t="0"/>
          <a:stretch/>
        </p:blipFill>
        <p:spPr>
          <a:xfrm>
            <a:off x="2446312" y="3195949"/>
            <a:ext cx="6912952" cy="2970635"/>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5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17"/>
          <p:cNvPicPr preferRelativeResize="0"/>
          <p:nvPr/>
        </p:nvPicPr>
        <p:blipFill rotWithShape="1">
          <a:blip r:embed="rId3">
            <a:alphaModFix/>
          </a:blip>
          <a:srcRect b="0" l="0" r="0" t="0"/>
          <a:stretch/>
        </p:blipFill>
        <p:spPr>
          <a:xfrm>
            <a:off x="-152400" y="-133350"/>
            <a:ext cx="12344400" cy="7053943"/>
          </a:xfrm>
          <a:prstGeom prst="rect">
            <a:avLst/>
          </a:prstGeom>
          <a:noFill/>
          <a:ln>
            <a:noFill/>
          </a:ln>
        </p:spPr>
      </p:pic>
      <p:sp>
        <p:nvSpPr>
          <p:cNvPr id="328" name="Google Shape;328;p17"/>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329" name="Google Shape;329;p17"/>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330" name="Google Shape;330;p17"/>
          <p:cNvSpPr txBox="1"/>
          <p:nvPr/>
        </p:nvSpPr>
        <p:spPr>
          <a:xfrm>
            <a:off x="669486" y="2208589"/>
            <a:ext cx="7954560" cy="40011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38BFF0"/>
              </a:buClr>
              <a:buSzPts val="2000"/>
              <a:buFont typeface="Courier New"/>
              <a:buChar char="o"/>
            </a:pPr>
            <a:r>
              <a:rPr b="0" i="0" lang="pt-BR" sz="2000" u="none" cap="none" strike="noStrike">
                <a:solidFill>
                  <a:schemeClr val="dk1"/>
                </a:solidFill>
                <a:latin typeface="Arial"/>
                <a:ea typeface="Arial"/>
                <a:cs typeface="Arial"/>
                <a:sym typeface="Arial"/>
              </a:rPr>
              <a:t>Configurando processadores disponíveis para o Autopsy</a:t>
            </a:r>
            <a:endParaRPr b="0" i="0" sz="2000" u="none" cap="none" strike="noStrike">
              <a:solidFill>
                <a:schemeClr val="dk1"/>
              </a:solidFill>
              <a:latin typeface="Arial"/>
              <a:ea typeface="Arial"/>
              <a:cs typeface="Arial"/>
              <a:sym typeface="Arial"/>
            </a:endParaRPr>
          </a:p>
        </p:txBody>
      </p:sp>
      <p:sp>
        <p:nvSpPr>
          <p:cNvPr id="331" name="Google Shape;331;p17"/>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332" name="Google Shape;332;p17"/>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3" name="Google Shape;333;p17"/>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CONFIGURAÇÕES AVANÇADAS</a:t>
            </a:r>
            <a:endParaRPr b="1" i="0" sz="2000" u="none" cap="none" strike="noStrike">
              <a:solidFill>
                <a:srgbClr val="38BFF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DESEMPENHO</a:t>
            </a:r>
            <a:endParaRPr b="0" i="0" sz="1400" u="none" cap="none" strike="noStrike">
              <a:solidFill>
                <a:srgbClr val="000000"/>
              </a:solidFill>
              <a:latin typeface="Arial"/>
              <a:ea typeface="Arial"/>
              <a:cs typeface="Arial"/>
              <a:sym typeface="Arial"/>
            </a:endParaRPr>
          </a:p>
        </p:txBody>
      </p:sp>
      <p:sp>
        <p:nvSpPr>
          <p:cNvPr id="334" name="Google Shape;334;p17"/>
          <p:cNvSpPr/>
          <p:nvPr/>
        </p:nvSpPr>
        <p:spPr>
          <a:xfrm>
            <a:off x="2205739" y="3739049"/>
            <a:ext cx="7798166" cy="1748972"/>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335" name="Google Shape;335;p17"/>
          <p:cNvPicPr preferRelativeResize="0"/>
          <p:nvPr/>
        </p:nvPicPr>
        <p:blipFill rotWithShape="1">
          <a:blip r:embed="rId5">
            <a:alphaModFix/>
          </a:blip>
          <a:srcRect b="58414" l="0" r="58824" t="0"/>
          <a:stretch/>
        </p:blipFill>
        <p:spPr>
          <a:xfrm>
            <a:off x="2887855" y="2869946"/>
            <a:ext cx="6296174" cy="3028575"/>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5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18"/>
          <p:cNvPicPr preferRelativeResize="0"/>
          <p:nvPr/>
        </p:nvPicPr>
        <p:blipFill rotWithShape="1">
          <a:blip r:embed="rId3">
            <a:alphaModFix/>
          </a:blip>
          <a:srcRect b="0" l="0" r="0" t="0"/>
          <a:stretch/>
        </p:blipFill>
        <p:spPr>
          <a:xfrm>
            <a:off x="-152400" y="-285750"/>
            <a:ext cx="12344400" cy="7187293"/>
          </a:xfrm>
          <a:prstGeom prst="rect">
            <a:avLst/>
          </a:prstGeom>
          <a:noFill/>
          <a:ln>
            <a:noFill/>
          </a:ln>
        </p:spPr>
      </p:pic>
      <p:sp>
        <p:nvSpPr>
          <p:cNvPr id="341" name="Google Shape;341;p18"/>
          <p:cNvSpPr/>
          <p:nvPr/>
        </p:nvSpPr>
        <p:spPr>
          <a:xfrm>
            <a:off x="3166275" y="2794896"/>
            <a:ext cx="6245872" cy="2834711"/>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sp>
        <p:nvSpPr>
          <p:cNvPr id="342" name="Google Shape;342;p18"/>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343" name="Google Shape;343;p18"/>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344" name="Google Shape;344;p18"/>
          <p:cNvSpPr txBox="1"/>
          <p:nvPr/>
        </p:nvSpPr>
        <p:spPr>
          <a:xfrm>
            <a:off x="669486" y="2208589"/>
            <a:ext cx="7954560" cy="40011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38BFF0"/>
              </a:buClr>
              <a:buSzPts val="2000"/>
              <a:buFont typeface="Courier New"/>
              <a:buChar char="o"/>
            </a:pPr>
            <a:r>
              <a:rPr b="0" i="0" lang="pt-BR" sz="2000" u="none" cap="none" strike="noStrike">
                <a:solidFill>
                  <a:schemeClr val="dk1"/>
                </a:solidFill>
                <a:latin typeface="Arial"/>
                <a:ea typeface="Arial"/>
                <a:cs typeface="Arial"/>
                <a:sym typeface="Arial"/>
              </a:rPr>
              <a:t>Pasta temporária de processamento</a:t>
            </a:r>
            <a:endParaRPr b="0" i="0" sz="1400" u="none" cap="none" strike="noStrike">
              <a:solidFill>
                <a:srgbClr val="000000"/>
              </a:solidFill>
              <a:latin typeface="Arial"/>
              <a:ea typeface="Arial"/>
              <a:cs typeface="Arial"/>
              <a:sym typeface="Arial"/>
            </a:endParaRPr>
          </a:p>
        </p:txBody>
      </p:sp>
      <p:sp>
        <p:nvSpPr>
          <p:cNvPr id="345" name="Google Shape;345;p18"/>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346" name="Google Shape;346;p18"/>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47" name="Google Shape;347;p18"/>
          <p:cNvPicPr preferRelativeResize="0"/>
          <p:nvPr/>
        </p:nvPicPr>
        <p:blipFill rotWithShape="1">
          <a:blip r:embed="rId5">
            <a:alphaModFix/>
          </a:blip>
          <a:srcRect b="42667" l="0" r="58676" t="37571"/>
          <a:stretch/>
        </p:blipFill>
        <p:spPr>
          <a:xfrm>
            <a:off x="2499138" y="3305161"/>
            <a:ext cx="7580147" cy="1726440"/>
          </a:xfrm>
          <a:prstGeom prst="rect">
            <a:avLst/>
          </a:prstGeom>
          <a:noFill/>
          <a:ln>
            <a:noFill/>
          </a:ln>
          <a:effectLst>
            <a:outerShdw blurRad="292100" rotWithShape="0" algn="tl" dir="2700000" dist="139700">
              <a:srgbClr val="333333">
                <a:alpha val="64313"/>
              </a:srgbClr>
            </a:outerShdw>
          </a:effectLst>
        </p:spPr>
      </p:pic>
      <p:sp>
        <p:nvSpPr>
          <p:cNvPr id="348" name="Google Shape;348;p18"/>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CONFIGURAÇÕES AVANÇADAS</a:t>
            </a:r>
            <a:endParaRPr b="1" i="0" sz="2000" u="none" cap="none" strike="noStrike">
              <a:solidFill>
                <a:srgbClr val="38BFF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DESEMPENHO</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5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87191"/>
            </a:gs>
            <a:gs pos="50000">
              <a:srgbClr val="22A4D3"/>
            </a:gs>
            <a:gs pos="100000">
              <a:srgbClr val="2AC5FD"/>
            </a:gs>
          </a:gsLst>
          <a:lin ang="10800000" scaled="0"/>
        </a:gradFill>
      </p:bgPr>
    </p:bg>
    <p:spTree>
      <p:nvGrpSpPr>
        <p:cNvPr id="100" name="Shape 100"/>
        <p:cNvGrpSpPr/>
        <p:nvPr/>
      </p:nvGrpSpPr>
      <p:grpSpPr>
        <a:xfrm>
          <a:off x="0" y="0"/>
          <a:ext cx="0" cy="0"/>
          <a:chOff x="0" y="0"/>
          <a:chExt cx="0" cy="0"/>
        </a:xfrm>
      </p:grpSpPr>
      <p:sp>
        <p:nvSpPr>
          <p:cNvPr id="101" name="Google Shape;101;p2"/>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Pessoas sentadas ao redor de mesa com computador&#10;&#10;Descrição gerada automaticamente" id="102" name="Google Shape;102;p2"/>
          <p:cNvPicPr preferRelativeResize="0"/>
          <p:nvPr>
            <p:ph idx="1" type="body"/>
          </p:nvPr>
        </p:nvPicPr>
        <p:blipFill rotWithShape="1">
          <a:blip r:embed="rId3">
            <a:alphaModFix/>
          </a:blip>
          <a:srcRect b="0" l="0" r="0" t="15110"/>
          <a:stretch/>
        </p:blipFill>
        <p:spPr>
          <a:xfrm>
            <a:off x="1" y="0"/>
            <a:ext cx="12192000" cy="6991065"/>
          </a:xfrm>
          <a:prstGeom prst="rect">
            <a:avLst/>
          </a:prstGeom>
          <a:solidFill>
            <a:srgbClr val="38BFF0"/>
          </a:solidFill>
          <a:ln>
            <a:noFill/>
          </a:ln>
        </p:spPr>
      </p:pic>
      <p:sp>
        <p:nvSpPr>
          <p:cNvPr id="103" name="Google Shape;103;p2"/>
          <p:cNvSpPr/>
          <p:nvPr/>
        </p:nvSpPr>
        <p:spPr>
          <a:xfrm>
            <a:off x="-238865" y="0"/>
            <a:ext cx="5238568" cy="6991065"/>
          </a:xfrm>
          <a:prstGeom prst="rect">
            <a:avLst/>
          </a:prstGeom>
          <a:solidFill>
            <a:srgbClr val="38BFF0">
              <a:alpha val="8156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 name="Google Shape;104;p2"/>
          <p:cNvSpPr txBox="1"/>
          <p:nvPr/>
        </p:nvSpPr>
        <p:spPr>
          <a:xfrm>
            <a:off x="971324" y="833973"/>
            <a:ext cx="3880895"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800"/>
              <a:buFont typeface="Arial"/>
              <a:buNone/>
            </a:pPr>
            <a:r>
              <a:rPr b="1" i="0" lang="pt-BR" sz="4800" u="none" cap="none" strike="noStrike">
                <a:solidFill>
                  <a:schemeClr val="lt1"/>
                </a:solidFill>
                <a:latin typeface="Arial"/>
                <a:ea typeface="Arial"/>
                <a:cs typeface="Arial"/>
                <a:sym typeface="Arial"/>
              </a:rPr>
              <a:t>QUEM SOU?</a:t>
            </a:r>
            <a:endParaRPr b="0" i="0" sz="1400" u="none" cap="none" strike="noStrike">
              <a:solidFill>
                <a:srgbClr val="000000"/>
              </a:solidFill>
              <a:latin typeface="Arial"/>
              <a:ea typeface="Arial"/>
              <a:cs typeface="Arial"/>
              <a:sym typeface="Arial"/>
            </a:endParaRPr>
          </a:p>
        </p:txBody>
      </p:sp>
      <p:sp>
        <p:nvSpPr>
          <p:cNvPr id="105" name="Google Shape;105;p2"/>
          <p:cNvSpPr txBox="1"/>
          <p:nvPr/>
        </p:nvSpPr>
        <p:spPr>
          <a:xfrm>
            <a:off x="312475" y="1504475"/>
            <a:ext cx="4611000" cy="5356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800"/>
              <a:buFont typeface="Arial"/>
              <a:buChar char="•"/>
            </a:pPr>
            <a:r>
              <a:rPr lang="pt-BR" sz="1800">
                <a:solidFill>
                  <a:schemeClr val="lt1"/>
                </a:solidFill>
              </a:rPr>
              <a:t>Técnico em informática pela Pitágoras;</a:t>
            </a:r>
            <a:br>
              <a:rPr lang="pt-BR" sz="1800">
                <a:solidFill>
                  <a:schemeClr val="lt1"/>
                </a:solidFill>
              </a:rPr>
            </a:br>
            <a:r>
              <a:rPr lang="pt-BR" sz="1800">
                <a:solidFill>
                  <a:schemeClr val="lt1"/>
                </a:solidFill>
              </a:rPr>
              <a:t>                                                   </a:t>
            </a:r>
            <a:endParaRPr sz="1800">
              <a:solidFill>
                <a:schemeClr val="lt1"/>
              </a:solidFill>
            </a:endParaRPr>
          </a:p>
          <a:p>
            <a:pPr indent="-285750" lvl="0" marL="285750" marR="0" rtl="0" algn="l">
              <a:lnSpc>
                <a:spcPct val="100000"/>
              </a:lnSpc>
              <a:spcBef>
                <a:spcPts val="0"/>
              </a:spcBef>
              <a:spcAft>
                <a:spcPts val="0"/>
              </a:spcAft>
              <a:buClr>
                <a:schemeClr val="lt1"/>
              </a:buClr>
              <a:buSzPts val="1800"/>
              <a:buFont typeface="Arial"/>
              <a:buChar char="•"/>
            </a:pPr>
            <a:r>
              <a:rPr lang="pt-BR" sz="1800">
                <a:solidFill>
                  <a:schemeClr val="lt1"/>
                </a:solidFill>
              </a:rPr>
              <a:t>Tecnólogo em Redes de computadores, pela Pitágoras;</a:t>
            </a:r>
            <a:br>
              <a:rPr lang="pt-BR" sz="1800">
                <a:solidFill>
                  <a:schemeClr val="lt1"/>
                </a:solidFill>
              </a:rPr>
            </a:br>
            <a:r>
              <a:rPr lang="pt-BR" sz="1800">
                <a:solidFill>
                  <a:schemeClr val="lt1"/>
                </a:solidFill>
              </a:rPr>
              <a:t>                                                                              </a:t>
            </a:r>
            <a:endParaRPr sz="1800">
              <a:solidFill>
                <a:schemeClr val="lt1"/>
              </a:solidFill>
            </a:endParaRPr>
          </a:p>
          <a:p>
            <a:pPr indent="-285750" lvl="0" marL="285750" marR="0" rtl="0" algn="l">
              <a:lnSpc>
                <a:spcPct val="100000"/>
              </a:lnSpc>
              <a:spcBef>
                <a:spcPts val="0"/>
              </a:spcBef>
              <a:spcAft>
                <a:spcPts val="0"/>
              </a:spcAft>
              <a:buClr>
                <a:schemeClr val="lt1"/>
              </a:buClr>
              <a:buSzPts val="1800"/>
              <a:buFont typeface="Arial"/>
              <a:buChar char="•"/>
            </a:pPr>
            <a:r>
              <a:rPr lang="pt-BR" sz="1800">
                <a:solidFill>
                  <a:schemeClr val="lt1"/>
                </a:solidFill>
              </a:rPr>
              <a:t>Bacharel em Psicologia pela pitá goras;</a:t>
            </a:r>
            <a:br>
              <a:rPr lang="pt-BR" sz="1800">
                <a:solidFill>
                  <a:schemeClr val="lt1"/>
                </a:solidFill>
              </a:rPr>
            </a:br>
            <a:endParaRPr sz="1800">
              <a:solidFill>
                <a:schemeClr val="lt1"/>
              </a:solidFill>
            </a:endParaRPr>
          </a:p>
          <a:p>
            <a:pPr indent="-285750" lvl="0" marL="285750" marR="0" rtl="0" algn="l">
              <a:lnSpc>
                <a:spcPct val="100000"/>
              </a:lnSpc>
              <a:spcBef>
                <a:spcPts val="0"/>
              </a:spcBef>
              <a:spcAft>
                <a:spcPts val="0"/>
              </a:spcAft>
              <a:buClr>
                <a:schemeClr val="lt1"/>
              </a:buClr>
              <a:buSzPts val="1800"/>
              <a:buFont typeface="Arial"/>
              <a:buChar char="•"/>
            </a:pPr>
            <a:r>
              <a:rPr lang="pt-BR" sz="1800">
                <a:solidFill>
                  <a:schemeClr val="lt1"/>
                </a:solidFill>
              </a:rPr>
              <a:t>Pós-Graduação em Gestão de Projetos com Ênfase em Tecnologia pela Vincit;</a:t>
            </a:r>
            <a:br>
              <a:rPr lang="pt-BR" sz="1800">
                <a:solidFill>
                  <a:schemeClr val="lt1"/>
                </a:solidFill>
              </a:rPr>
            </a:br>
            <a:r>
              <a:rPr lang="pt-BR" sz="1800">
                <a:solidFill>
                  <a:schemeClr val="lt1"/>
                </a:solidFill>
              </a:rPr>
              <a:t>                                                                                        </a:t>
            </a:r>
            <a:endParaRPr sz="1800">
              <a:solidFill>
                <a:schemeClr val="lt1"/>
              </a:solidFill>
            </a:endParaRPr>
          </a:p>
          <a:p>
            <a:pPr indent="-285750" lvl="0" marL="285750" marR="0" rtl="0" algn="l">
              <a:lnSpc>
                <a:spcPct val="100000"/>
              </a:lnSpc>
              <a:spcBef>
                <a:spcPts val="0"/>
              </a:spcBef>
              <a:spcAft>
                <a:spcPts val="0"/>
              </a:spcAft>
              <a:buClr>
                <a:schemeClr val="lt1"/>
              </a:buClr>
              <a:buSzPts val="1800"/>
              <a:buFont typeface="Arial"/>
              <a:buChar char="•"/>
            </a:pPr>
            <a:r>
              <a:rPr lang="pt-BR" sz="1800">
                <a:solidFill>
                  <a:schemeClr val="lt1"/>
                </a:solidFill>
              </a:rPr>
              <a:t>Especialista em Cyber Threat Intelligence pelo IDESP;</a:t>
            </a:r>
            <a:br>
              <a:rPr lang="pt-BR" sz="1800">
                <a:solidFill>
                  <a:schemeClr val="lt1"/>
                </a:solidFill>
              </a:rPr>
            </a:br>
            <a:r>
              <a:rPr lang="pt-BR" sz="1800">
                <a:solidFill>
                  <a:schemeClr val="lt1"/>
                </a:solidFill>
              </a:rPr>
              <a:t>                           </a:t>
            </a:r>
            <a:endParaRPr sz="1800">
              <a:solidFill>
                <a:schemeClr val="lt1"/>
              </a:solidFill>
            </a:endParaRPr>
          </a:p>
          <a:p>
            <a:pPr indent="-285750" lvl="0" marL="285750" marR="0" rtl="0" algn="l">
              <a:lnSpc>
                <a:spcPct val="100000"/>
              </a:lnSpc>
              <a:spcBef>
                <a:spcPts val="0"/>
              </a:spcBef>
              <a:spcAft>
                <a:spcPts val="0"/>
              </a:spcAft>
              <a:buClr>
                <a:schemeClr val="lt1"/>
              </a:buClr>
              <a:buSzPts val="1800"/>
              <a:buFont typeface="Arial"/>
              <a:buChar char="•"/>
            </a:pPr>
            <a:r>
              <a:rPr lang="pt-BR" sz="1800">
                <a:solidFill>
                  <a:schemeClr val="lt1"/>
                </a:solidFill>
              </a:rPr>
              <a:t>Especialista em Comportamento Não Verbal e Análise de Credibilidade pela ClueLab/FACSM (Em andamento); </a:t>
            </a:r>
            <a:br>
              <a:rPr lang="pt-BR" sz="1800">
                <a:solidFill>
                  <a:schemeClr val="lt1"/>
                </a:solidFill>
              </a:rPr>
            </a:br>
            <a:r>
              <a:rPr lang="pt-BR" sz="1800">
                <a:solidFill>
                  <a:schemeClr val="lt1"/>
                </a:solidFill>
              </a:rPr>
              <a:t>                     </a:t>
            </a:r>
            <a:endParaRPr sz="1800">
              <a:solidFill>
                <a:schemeClr val="lt1"/>
              </a:solidFill>
            </a:endParaRPr>
          </a:p>
          <a:p>
            <a:pPr indent="-285750" lvl="0" marL="285750" marR="0" rtl="0" algn="l">
              <a:lnSpc>
                <a:spcPct val="100000"/>
              </a:lnSpc>
              <a:spcBef>
                <a:spcPts val="0"/>
              </a:spcBef>
              <a:spcAft>
                <a:spcPts val="0"/>
              </a:spcAft>
              <a:buClr>
                <a:schemeClr val="lt1"/>
              </a:buClr>
              <a:buSzPts val="1800"/>
              <a:buFont typeface="Arial"/>
              <a:buChar char="•"/>
            </a:pPr>
            <a:r>
              <a:rPr lang="pt-BR" sz="1800">
                <a:solidFill>
                  <a:schemeClr val="lt1"/>
                </a:solidFill>
              </a:rPr>
              <a:t>Especialista em Investigação Digital Vincit/WB Educação (Em andamento);</a:t>
            </a:r>
            <a:endParaRPr sz="1800">
              <a:solidFill>
                <a:schemeClr val="lt1"/>
              </a:solidFill>
            </a:endParaRPr>
          </a:p>
        </p:txBody>
      </p:sp>
      <p:sp>
        <p:nvSpPr>
          <p:cNvPr id="106" name="Google Shape;106;p2"/>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107" name="Google Shape;107;p2"/>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pic>
        <p:nvPicPr>
          <p:cNvPr descr="Aquário com preenchimento sólido" id="108" name="Google Shape;108;p2"/>
          <p:cNvPicPr preferRelativeResize="0"/>
          <p:nvPr/>
        </p:nvPicPr>
        <p:blipFill rotWithShape="1">
          <a:blip r:embed="rId5">
            <a:alphaModFix/>
          </a:blip>
          <a:srcRect b="0" l="0" r="0" t="0"/>
          <a:stretch/>
        </p:blipFill>
        <p:spPr>
          <a:xfrm>
            <a:off x="4574376" y="1461780"/>
            <a:ext cx="852180" cy="852180"/>
          </a:xfrm>
          <a:prstGeom prst="rect">
            <a:avLst/>
          </a:prstGeom>
          <a:noFill/>
          <a:ln>
            <a:noFill/>
          </a:ln>
        </p:spPr>
      </p:pic>
      <p:pic>
        <p:nvPicPr>
          <p:cNvPr descr="Marca de verificação do selo com preenchimento sólido" id="109" name="Google Shape;109;p2"/>
          <p:cNvPicPr preferRelativeResize="0"/>
          <p:nvPr/>
        </p:nvPicPr>
        <p:blipFill rotWithShape="1">
          <a:blip r:embed="rId6">
            <a:alphaModFix/>
          </a:blip>
          <a:srcRect b="0" l="0" r="0" t="0"/>
          <a:stretch/>
        </p:blipFill>
        <p:spPr>
          <a:xfrm>
            <a:off x="366117" y="738329"/>
            <a:ext cx="723451" cy="7234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19"/>
          <p:cNvPicPr preferRelativeResize="0"/>
          <p:nvPr/>
        </p:nvPicPr>
        <p:blipFill rotWithShape="1">
          <a:blip r:embed="rId3">
            <a:alphaModFix/>
          </a:blip>
          <a:srcRect b="0" l="0" r="0" t="0"/>
          <a:stretch/>
        </p:blipFill>
        <p:spPr>
          <a:xfrm>
            <a:off x="-25570" y="-11844"/>
            <a:ext cx="12344400" cy="6858000"/>
          </a:xfrm>
          <a:prstGeom prst="rect">
            <a:avLst/>
          </a:prstGeom>
          <a:noFill/>
          <a:ln>
            <a:noFill/>
          </a:ln>
        </p:spPr>
      </p:pic>
      <p:sp>
        <p:nvSpPr>
          <p:cNvPr id="354" name="Google Shape;354;p19"/>
          <p:cNvSpPr/>
          <p:nvPr/>
        </p:nvSpPr>
        <p:spPr>
          <a:xfrm>
            <a:off x="7812252" y="-272716"/>
            <a:ext cx="5823537" cy="7402039"/>
          </a:xfrm>
          <a:prstGeom prst="rect">
            <a:avLst/>
          </a:prstGeom>
          <a:gradFill>
            <a:gsLst>
              <a:gs pos="0">
                <a:srgbClr val="2C7690"/>
              </a:gs>
              <a:gs pos="50000">
                <a:srgbClr val="40ABD1"/>
              </a:gs>
              <a:gs pos="100000">
                <a:srgbClr val="4DCDFB"/>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Foto em preto e branco de estrela&#10;&#10;Descrição gerada automaticamente com confiança média" id="355" name="Google Shape;355;p19"/>
          <p:cNvPicPr preferRelativeResize="0"/>
          <p:nvPr/>
        </p:nvPicPr>
        <p:blipFill rotWithShape="1">
          <a:blip r:embed="rId4">
            <a:alphaModFix amt="20000"/>
          </a:blip>
          <a:srcRect b="0" l="0" r="0" t="0"/>
          <a:stretch/>
        </p:blipFill>
        <p:spPr>
          <a:xfrm>
            <a:off x="7537346" y="-577593"/>
            <a:ext cx="7706915" cy="7706915"/>
          </a:xfrm>
          <a:prstGeom prst="rect">
            <a:avLst/>
          </a:prstGeom>
          <a:noFill/>
          <a:ln>
            <a:noFill/>
          </a:ln>
        </p:spPr>
      </p:pic>
      <p:sp>
        <p:nvSpPr>
          <p:cNvPr id="356" name="Google Shape;356;p19"/>
          <p:cNvSpPr/>
          <p:nvPr/>
        </p:nvSpPr>
        <p:spPr>
          <a:xfrm>
            <a:off x="9927705" y="5908935"/>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357" name="Google Shape;357;p19"/>
          <p:cNvPicPr preferRelativeResize="0"/>
          <p:nvPr/>
        </p:nvPicPr>
        <p:blipFill rotWithShape="1">
          <a:blip r:embed="rId5">
            <a:alphaModFix/>
          </a:blip>
          <a:srcRect b="0" l="0" r="0" t="0"/>
          <a:stretch/>
        </p:blipFill>
        <p:spPr>
          <a:xfrm>
            <a:off x="9927705" y="6094378"/>
            <a:ext cx="1907864" cy="805543"/>
          </a:xfrm>
          <a:prstGeom prst="rect">
            <a:avLst/>
          </a:prstGeom>
          <a:noFill/>
          <a:ln>
            <a:noFill/>
          </a:ln>
        </p:spPr>
      </p:pic>
      <p:sp>
        <p:nvSpPr>
          <p:cNvPr id="358" name="Google Shape;358;p19"/>
          <p:cNvSpPr txBox="1"/>
          <p:nvPr/>
        </p:nvSpPr>
        <p:spPr>
          <a:xfrm rot="-5400000">
            <a:off x="-922240"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359" name="Google Shape;359;p19"/>
          <p:cNvSpPr/>
          <p:nvPr/>
        </p:nvSpPr>
        <p:spPr>
          <a:xfrm>
            <a:off x="163268"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0" name="Google Shape;360;p19"/>
          <p:cNvSpPr txBox="1"/>
          <p:nvPr/>
        </p:nvSpPr>
        <p:spPr>
          <a:xfrm>
            <a:off x="669486" y="3275864"/>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CONFIGURAÇÕES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AVANÇADAS</a:t>
            </a:r>
            <a:endParaRPr b="1" i="0" sz="2000" u="none" cap="none" strike="noStrike">
              <a:solidFill>
                <a:srgbClr val="38BFF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USABILIDADE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20"/>
          <p:cNvPicPr preferRelativeResize="0"/>
          <p:nvPr/>
        </p:nvPicPr>
        <p:blipFill rotWithShape="1">
          <a:blip r:embed="rId3">
            <a:alphaModFix/>
          </a:blip>
          <a:srcRect b="0" l="0" r="0" t="0"/>
          <a:stretch/>
        </p:blipFill>
        <p:spPr>
          <a:xfrm>
            <a:off x="-152400" y="-266700"/>
            <a:ext cx="12344400" cy="7168243"/>
          </a:xfrm>
          <a:prstGeom prst="rect">
            <a:avLst/>
          </a:prstGeom>
          <a:noFill/>
          <a:ln>
            <a:noFill/>
          </a:ln>
        </p:spPr>
      </p:pic>
      <p:sp>
        <p:nvSpPr>
          <p:cNvPr id="366" name="Google Shape;366;p20"/>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367" name="Google Shape;367;p20"/>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368" name="Google Shape;368;p20"/>
          <p:cNvSpPr txBox="1"/>
          <p:nvPr/>
        </p:nvSpPr>
        <p:spPr>
          <a:xfrm>
            <a:off x="669486" y="2208589"/>
            <a:ext cx="7954560" cy="36933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Adicionando seu logotipo nos relatórios do Autopsy</a:t>
            </a:r>
            <a:endParaRPr b="0" i="0" sz="1800" u="none" cap="none" strike="noStrike">
              <a:solidFill>
                <a:schemeClr val="dk1"/>
              </a:solidFill>
              <a:latin typeface="Arial"/>
              <a:ea typeface="Arial"/>
              <a:cs typeface="Arial"/>
              <a:sym typeface="Arial"/>
            </a:endParaRPr>
          </a:p>
        </p:txBody>
      </p:sp>
      <p:sp>
        <p:nvSpPr>
          <p:cNvPr id="369" name="Google Shape;369;p20"/>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370" name="Google Shape;370;p20"/>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1" name="Google Shape;371;p20"/>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CONFIGURAÇÕES AVANÇADAS</a:t>
            </a:r>
            <a:endParaRPr b="1" i="0" sz="2000" u="none" cap="none" strike="noStrike">
              <a:solidFill>
                <a:srgbClr val="38BFF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USABILIDADE</a:t>
            </a:r>
            <a:endParaRPr b="0" i="0" sz="1400" u="none" cap="none" strike="noStrike">
              <a:solidFill>
                <a:srgbClr val="000000"/>
              </a:solidFill>
              <a:latin typeface="Arial"/>
              <a:ea typeface="Arial"/>
              <a:cs typeface="Arial"/>
              <a:sym typeface="Arial"/>
            </a:endParaRPr>
          </a:p>
        </p:txBody>
      </p:sp>
      <p:sp>
        <p:nvSpPr>
          <p:cNvPr id="372" name="Google Shape;372;p20"/>
          <p:cNvSpPr/>
          <p:nvPr/>
        </p:nvSpPr>
        <p:spPr>
          <a:xfrm>
            <a:off x="2944778" y="2794896"/>
            <a:ext cx="6245872" cy="2834711"/>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373" name="Google Shape;373;p20"/>
          <p:cNvPicPr preferRelativeResize="0"/>
          <p:nvPr/>
        </p:nvPicPr>
        <p:blipFill rotWithShape="1">
          <a:blip r:embed="rId5">
            <a:alphaModFix/>
          </a:blip>
          <a:srcRect b="8763" l="0" r="65515" t="56406"/>
          <a:stretch/>
        </p:blipFill>
        <p:spPr>
          <a:xfrm>
            <a:off x="3205130" y="3227763"/>
            <a:ext cx="5781739" cy="2781151"/>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500"/>
                                        <p:tgtEl>
                                          <p:spTgt spid="3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21"/>
          <p:cNvPicPr preferRelativeResize="0"/>
          <p:nvPr/>
        </p:nvPicPr>
        <p:blipFill rotWithShape="1">
          <a:blip r:embed="rId3">
            <a:alphaModFix/>
          </a:blip>
          <a:srcRect b="0" l="0" r="0" t="0"/>
          <a:stretch/>
        </p:blipFill>
        <p:spPr>
          <a:xfrm>
            <a:off x="-152400" y="-304800"/>
            <a:ext cx="12344400" cy="7206343"/>
          </a:xfrm>
          <a:prstGeom prst="rect">
            <a:avLst/>
          </a:prstGeom>
          <a:noFill/>
          <a:ln>
            <a:noFill/>
          </a:ln>
        </p:spPr>
      </p:pic>
      <p:sp>
        <p:nvSpPr>
          <p:cNvPr id="379" name="Google Shape;379;p21"/>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380" name="Google Shape;380;p21"/>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381" name="Google Shape;381;p21"/>
          <p:cNvSpPr txBox="1"/>
          <p:nvPr/>
        </p:nvSpPr>
        <p:spPr>
          <a:xfrm>
            <a:off x="669486" y="1981353"/>
            <a:ext cx="7954560" cy="110799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Bibliotecas padrão de Hashes</a:t>
            </a:r>
            <a:endParaRPr b="0" i="0" sz="1600" u="none" cap="none" strike="noStrike">
              <a:solidFill>
                <a:schemeClr val="dk1"/>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600"/>
              <a:buFont typeface="Arial"/>
              <a:buChar char="•"/>
            </a:pPr>
            <a:r>
              <a:rPr b="0" i="0" lang="pt-BR" sz="1600" u="none" cap="none" strike="noStrike">
                <a:solidFill>
                  <a:schemeClr val="dk1"/>
                </a:solidFill>
                <a:latin typeface="Arial"/>
                <a:ea typeface="Arial"/>
                <a:cs typeface="Arial"/>
                <a:sym typeface="Arial"/>
              </a:rPr>
              <a:t>Downloads: </a:t>
            </a:r>
            <a:r>
              <a:rPr b="0" i="0" lang="pt-BR" sz="1600" u="sng" cap="none" strike="noStrike">
                <a:solidFill>
                  <a:schemeClr val="dk1"/>
                </a:solidFill>
                <a:latin typeface="Arial"/>
                <a:ea typeface="Arial"/>
                <a:cs typeface="Arial"/>
                <a:sym typeface="Arial"/>
                <a:hlinkClick r:id="rId5">
                  <a:extLst>
                    <a:ext uri="{A12FA001-AC4F-418D-AE19-62706E023703}">
                      <ahyp:hlinkClr val="tx"/>
                    </a:ext>
                  </a:extLst>
                </a:hlinkClick>
              </a:rPr>
              <a:t>https://www.nist.gov/itl/ssd/software-quality-group/national-software-reference-library-nsrl</a:t>
            </a:r>
            <a:endParaRPr b="0" i="0" sz="1600" u="none" cap="none" strike="noStrike">
              <a:solidFill>
                <a:schemeClr val="dk1"/>
              </a:solidFill>
              <a:latin typeface="Arial"/>
              <a:ea typeface="Arial"/>
              <a:cs typeface="Arial"/>
              <a:sym typeface="Arial"/>
            </a:endParaRPr>
          </a:p>
          <a:p>
            <a:pPr indent="-184150" lvl="1" marL="7429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382" name="Google Shape;382;p21"/>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383" name="Google Shape;383;p21"/>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4" name="Google Shape;384;p21"/>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CONFIGURAÇÕES AVANÇADAS</a:t>
            </a:r>
            <a:endParaRPr b="1" i="0" sz="2000" u="none" cap="none" strike="noStrike">
              <a:solidFill>
                <a:srgbClr val="38BFF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USABILIDADE</a:t>
            </a:r>
            <a:endParaRPr b="0" i="0" sz="1400" u="none" cap="none" strike="noStrike">
              <a:solidFill>
                <a:srgbClr val="000000"/>
              </a:solidFill>
              <a:latin typeface="Arial"/>
              <a:ea typeface="Arial"/>
              <a:cs typeface="Arial"/>
              <a:sym typeface="Arial"/>
            </a:endParaRPr>
          </a:p>
        </p:txBody>
      </p:sp>
      <p:sp>
        <p:nvSpPr>
          <p:cNvPr id="385" name="Google Shape;385;p21"/>
          <p:cNvSpPr/>
          <p:nvPr/>
        </p:nvSpPr>
        <p:spPr>
          <a:xfrm>
            <a:off x="825691" y="3224147"/>
            <a:ext cx="8221551" cy="2834711"/>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386" name="Google Shape;386;p21"/>
          <p:cNvPicPr preferRelativeResize="0"/>
          <p:nvPr/>
        </p:nvPicPr>
        <p:blipFill rotWithShape="1">
          <a:blip r:embed="rId6">
            <a:alphaModFix/>
          </a:blip>
          <a:srcRect b="18650" l="8823" r="39203" t="19749"/>
          <a:stretch/>
        </p:blipFill>
        <p:spPr>
          <a:xfrm>
            <a:off x="1315430" y="2824264"/>
            <a:ext cx="4998285" cy="3332190"/>
          </a:xfrm>
          <a:prstGeom prst="rect">
            <a:avLst/>
          </a:prstGeom>
          <a:noFill/>
          <a:ln>
            <a:noFill/>
          </a:ln>
          <a:effectLst>
            <a:outerShdw blurRad="292100" rotWithShape="0" algn="tl" dir="2700000" dist="139700">
              <a:srgbClr val="333333">
                <a:alpha val="64313"/>
              </a:srgbClr>
            </a:outerShdw>
          </a:effectLst>
        </p:spPr>
      </p:pic>
      <p:pic>
        <p:nvPicPr>
          <p:cNvPr id="387" name="Google Shape;387;p21"/>
          <p:cNvPicPr preferRelativeResize="0"/>
          <p:nvPr/>
        </p:nvPicPr>
        <p:blipFill rotWithShape="1">
          <a:blip r:embed="rId7">
            <a:alphaModFix/>
          </a:blip>
          <a:srcRect b="47299" l="0" r="47647" t="0"/>
          <a:stretch/>
        </p:blipFill>
        <p:spPr>
          <a:xfrm>
            <a:off x="6726091" y="3389205"/>
            <a:ext cx="4509246" cy="2161969"/>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500"/>
                                        <p:tgtEl>
                                          <p:spTgt spid="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22"/>
          <p:cNvPicPr preferRelativeResize="0"/>
          <p:nvPr/>
        </p:nvPicPr>
        <p:blipFill rotWithShape="1">
          <a:blip r:embed="rId3">
            <a:alphaModFix/>
          </a:blip>
          <a:srcRect b="0" l="0" r="0" t="0"/>
          <a:stretch/>
        </p:blipFill>
        <p:spPr>
          <a:xfrm>
            <a:off x="-152400" y="-285750"/>
            <a:ext cx="12344400" cy="7187293"/>
          </a:xfrm>
          <a:prstGeom prst="rect">
            <a:avLst/>
          </a:prstGeom>
          <a:noFill/>
          <a:ln>
            <a:noFill/>
          </a:ln>
        </p:spPr>
      </p:pic>
      <p:sp>
        <p:nvSpPr>
          <p:cNvPr id="393" name="Google Shape;393;p22"/>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394" name="Google Shape;394;p22"/>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395" name="Google Shape;395;p22"/>
          <p:cNvSpPr txBox="1"/>
          <p:nvPr/>
        </p:nvSpPr>
        <p:spPr>
          <a:xfrm>
            <a:off x="669486" y="2208589"/>
            <a:ext cx="7954560" cy="40011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2000"/>
              <a:buFont typeface="Arial"/>
              <a:buChar char="•"/>
            </a:pPr>
            <a:r>
              <a:rPr b="0" i="0" lang="pt-BR" sz="2000" u="none" cap="none" strike="noStrike">
                <a:solidFill>
                  <a:schemeClr val="dk1"/>
                </a:solidFill>
                <a:latin typeface="Arial"/>
                <a:ea typeface="Arial"/>
                <a:cs typeface="Arial"/>
                <a:sym typeface="Arial"/>
              </a:rPr>
              <a:t>Configurando Etiquetas (“tags”) personalizadas</a:t>
            </a:r>
            <a:endParaRPr b="0" i="0" sz="1400" u="none" cap="none" strike="noStrike">
              <a:solidFill>
                <a:srgbClr val="000000"/>
              </a:solidFill>
              <a:latin typeface="Arial"/>
              <a:ea typeface="Arial"/>
              <a:cs typeface="Arial"/>
              <a:sym typeface="Arial"/>
            </a:endParaRPr>
          </a:p>
        </p:txBody>
      </p:sp>
      <p:sp>
        <p:nvSpPr>
          <p:cNvPr id="396" name="Google Shape;396;p22"/>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397" name="Google Shape;397;p22"/>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8" name="Google Shape;398;p22"/>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CONFIGURAÇÕES AVANÇADAS</a:t>
            </a:r>
            <a:endParaRPr b="1" i="0" sz="2000" u="none" cap="none" strike="noStrike">
              <a:solidFill>
                <a:srgbClr val="38BFF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USABILIDADE</a:t>
            </a:r>
            <a:endParaRPr b="0" i="0" sz="1400" u="none" cap="none" strike="noStrike">
              <a:solidFill>
                <a:srgbClr val="000000"/>
              </a:solidFill>
              <a:latin typeface="Arial"/>
              <a:ea typeface="Arial"/>
              <a:cs typeface="Arial"/>
              <a:sym typeface="Arial"/>
            </a:endParaRPr>
          </a:p>
        </p:txBody>
      </p:sp>
      <p:sp>
        <p:nvSpPr>
          <p:cNvPr id="399" name="Google Shape;399;p22"/>
          <p:cNvSpPr/>
          <p:nvPr/>
        </p:nvSpPr>
        <p:spPr>
          <a:xfrm>
            <a:off x="6509535" y="2989942"/>
            <a:ext cx="2711303" cy="3128965"/>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400" name="Google Shape;400;p22"/>
          <p:cNvPicPr preferRelativeResize="0"/>
          <p:nvPr/>
        </p:nvPicPr>
        <p:blipFill rotWithShape="1">
          <a:blip r:embed="rId5">
            <a:alphaModFix/>
          </a:blip>
          <a:srcRect b="17384" l="8308" r="67794" t="19085"/>
          <a:stretch/>
        </p:blipFill>
        <p:spPr>
          <a:xfrm>
            <a:off x="7201045" y="1294883"/>
            <a:ext cx="2913529" cy="4356848"/>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500"/>
                                        <p:tgtEl>
                                          <p:spTgt spid="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23"/>
          <p:cNvPicPr preferRelativeResize="0"/>
          <p:nvPr/>
        </p:nvPicPr>
        <p:blipFill rotWithShape="1">
          <a:blip r:embed="rId3">
            <a:alphaModFix/>
          </a:blip>
          <a:srcRect b="0" l="0" r="0" t="0"/>
          <a:stretch/>
        </p:blipFill>
        <p:spPr>
          <a:xfrm>
            <a:off x="-152400" y="-209550"/>
            <a:ext cx="12344400" cy="7111093"/>
          </a:xfrm>
          <a:prstGeom prst="rect">
            <a:avLst/>
          </a:prstGeom>
          <a:noFill/>
          <a:ln>
            <a:noFill/>
          </a:ln>
        </p:spPr>
      </p:pic>
      <p:sp>
        <p:nvSpPr>
          <p:cNvPr id="406" name="Google Shape;406;p23"/>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407" name="Google Shape;407;p23"/>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408" name="Google Shape;408;p23"/>
          <p:cNvSpPr txBox="1"/>
          <p:nvPr/>
        </p:nvSpPr>
        <p:spPr>
          <a:xfrm>
            <a:off x="669485" y="2208589"/>
            <a:ext cx="9334419" cy="40011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2000"/>
              <a:buFont typeface="Arial"/>
              <a:buChar char="•"/>
            </a:pPr>
            <a:r>
              <a:rPr b="0" i="0" lang="pt-BR" sz="2000" u="none" cap="none" strike="noStrike">
                <a:solidFill>
                  <a:schemeClr val="dk1"/>
                </a:solidFill>
                <a:latin typeface="Arial"/>
                <a:ea typeface="Arial"/>
                <a:cs typeface="Arial"/>
                <a:sym typeface="Arial"/>
              </a:rPr>
              <a:t>Configurando softwares padrão de visualização externa (“external viewers”)</a:t>
            </a:r>
            <a:endParaRPr b="0" i="0" sz="1400" u="none" cap="none" strike="noStrike">
              <a:solidFill>
                <a:srgbClr val="000000"/>
              </a:solidFill>
              <a:latin typeface="Arial"/>
              <a:ea typeface="Arial"/>
              <a:cs typeface="Arial"/>
              <a:sym typeface="Arial"/>
            </a:endParaRPr>
          </a:p>
        </p:txBody>
      </p:sp>
      <p:sp>
        <p:nvSpPr>
          <p:cNvPr id="409" name="Google Shape;409;p23"/>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410" name="Google Shape;410;p23"/>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1" name="Google Shape;411;p23"/>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CONFIGURAÇÕES AVANÇADAS</a:t>
            </a:r>
            <a:endParaRPr b="1" i="0" sz="2000" u="none" cap="none" strike="noStrike">
              <a:solidFill>
                <a:srgbClr val="38BFF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USABILIDADE</a:t>
            </a:r>
            <a:endParaRPr b="0" i="0" sz="1400" u="none" cap="none" strike="noStrike">
              <a:solidFill>
                <a:srgbClr val="000000"/>
              </a:solidFill>
              <a:latin typeface="Arial"/>
              <a:ea typeface="Arial"/>
              <a:cs typeface="Arial"/>
              <a:sym typeface="Arial"/>
            </a:endParaRPr>
          </a:p>
        </p:txBody>
      </p:sp>
      <p:sp>
        <p:nvSpPr>
          <p:cNvPr id="412" name="Google Shape;412;p23"/>
          <p:cNvSpPr/>
          <p:nvPr/>
        </p:nvSpPr>
        <p:spPr>
          <a:xfrm>
            <a:off x="2497119" y="3941526"/>
            <a:ext cx="2931223" cy="2616439"/>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413" name="Google Shape;413;p23"/>
          <p:cNvPicPr preferRelativeResize="0"/>
          <p:nvPr/>
        </p:nvPicPr>
        <p:blipFill rotWithShape="1">
          <a:blip r:embed="rId5">
            <a:alphaModFix/>
          </a:blip>
          <a:srcRect b="37516" l="8236" r="46838" t="16470"/>
          <a:stretch/>
        </p:blipFill>
        <p:spPr>
          <a:xfrm>
            <a:off x="3357282" y="2948342"/>
            <a:ext cx="5477435" cy="3155577"/>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5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24"/>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419" name="Google Shape;419;p24"/>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420" name="Google Shape;420;p24"/>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421" name="Google Shape;421;p24"/>
          <p:cNvSpPr txBox="1"/>
          <p:nvPr/>
        </p:nvSpPr>
        <p:spPr>
          <a:xfrm>
            <a:off x="669486" y="2039773"/>
            <a:ext cx="7954560" cy="36933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Configuração de perfis de processamento</a:t>
            </a:r>
            <a:endParaRPr b="0" i="0" sz="1400" u="none" cap="none" strike="noStrike">
              <a:solidFill>
                <a:srgbClr val="000000"/>
              </a:solidFill>
              <a:latin typeface="Arial"/>
              <a:ea typeface="Arial"/>
              <a:cs typeface="Arial"/>
              <a:sym typeface="Arial"/>
            </a:endParaRPr>
          </a:p>
        </p:txBody>
      </p:sp>
      <p:sp>
        <p:nvSpPr>
          <p:cNvPr id="422" name="Google Shape;422;p24"/>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423" name="Google Shape;423;p24"/>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4" name="Google Shape;424;p24"/>
          <p:cNvSpPr/>
          <p:nvPr/>
        </p:nvSpPr>
        <p:spPr>
          <a:xfrm>
            <a:off x="2221347" y="3075157"/>
            <a:ext cx="7782558" cy="2616439"/>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425" name="Google Shape;425;p24"/>
          <p:cNvPicPr preferRelativeResize="0"/>
          <p:nvPr/>
        </p:nvPicPr>
        <p:blipFill rotWithShape="1">
          <a:blip r:embed="rId5">
            <a:alphaModFix/>
          </a:blip>
          <a:srcRect b="9671" l="7942" r="22497" t="16209"/>
          <a:stretch/>
        </p:blipFill>
        <p:spPr>
          <a:xfrm>
            <a:off x="2906579" y="2483846"/>
            <a:ext cx="6236100" cy="3737705"/>
          </a:xfrm>
          <a:prstGeom prst="rect">
            <a:avLst/>
          </a:prstGeom>
          <a:noFill/>
          <a:ln>
            <a:noFill/>
          </a:ln>
          <a:effectLst>
            <a:outerShdw blurRad="292100" rotWithShape="0" algn="tl" dir="2700000" dist="139700">
              <a:srgbClr val="333333">
                <a:alpha val="64313"/>
              </a:srgbClr>
            </a:outerShdw>
          </a:effectLst>
        </p:spPr>
      </p:pic>
      <p:sp>
        <p:nvSpPr>
          <p:cNvPr id="426" name="Google Shape;426;p24"/>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CONFIGURAÇÕES AVANÇADAS</a:t>
            </a:r>
            <a:endParaRPr b="1" i="0" sz="2000" u="none" cap="none" strike="noStrike">
              <a:solidFill>
                <a:srgbClr val="38BFF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USABILIDADE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500"/>
                                        <p:tgtEl>
                                          <p:spTgt spid="4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25"/>
          <p:cNvPicPr preferRelativeResize="0"/>
          <p:nvPr/>
        </p:nvPicPr>
        <p:blipFill rotWithShape="1">
          <a:blip r:embed="rId3">
            <a:alphaModFix/>
          </a:blip>
          <a:srcRect b="0" l="0" r="0" t="0"/>
          <a:stretch/>
        </p:blipFill>
        <p:spPr>
          <a:xfrm>
            <a:off x="-205257" y="-495300"/>
            <a:ext cx="12344400" cy="7396843"/>
          </a:xfrm>
          <a:prstGeom prst="rect">
            <a:avLst/>
          </a:prstGeom>
          <a:noFill/>
          <a:ln>
            <a:noFill/>
          </a:ln>
        </p:spPr>
      </p:pic>
      <p:sp>
        <p:nvSpPr>
          <p:cNvPr id="432" name="Google Shape;432;p25"/>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433" name="Google Shape;433;p25"/>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434" name="Google Shape;434;p25"/>
          <p:cNvSpPr txBox="1"/>
          <p:nvPr/>
        </p:nvSpPr>
        <p:spPr>
          <a:xfrm>
            <a:off x="669486" y="2208589"/>
            <a:ext cx="7954560" cy="646331"/>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Ocultando listagem de arquivos conhecidos nas tabelas de hashes</a:t>
            </a:r>
            <a:endParaRPr b="0" i="0" sz="1800" u="none" cap="none" strike="noStrike">
              <a:solidFill>
                <a:schemeClr val="dk1"/>
              </a:solidFill>
              <a:latin typeface="Arial"/>
              <a:ea typeface="Arial"/>
              <a:cs typeface="Arial"/>
              <a:sym typeface="Arial"/>
            </a:endParaRPr>
          </a:p>
          <a:p>
            <a:pPr indent="-171450" lvl="0" marL="2857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5" name="Google Shape;435;p25"/>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436" name="Google Shape;436;p25"/>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7" name="Google Shape;437;p25"/>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CONFIGURAÇÕES AVANÇADAS</a:t>
            </a:r>
            <a:endParaRPr b="1" i="0" sz="2000" u="none" cap="none" strike="noStrike">
              <a:solidFill>
                <a:srgbClr val="38BFF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USABILIDADE</a:t>
            </a:r>
            <a:endParaRPr b="0" i="0" sz="1400" u="none" cap="none" strike="noStrike">
              <a:solidFill>
                <a:srgbClr val="000000"/>
              </a:solidFill>
              <a:latin typeface="Arial"/>
              <a:ea typeface="Arial"/>
              <a:cs typeface="Arial"/>
              <a:sym typeface="Arial"/>
            </a:endParaRPr>
          </a:p>
        </p:txBody>
      </p:sp>
      <p:sp>
        <p:nvSpPr>
          <p:cNvPr id="438" name="Google Shape;438;p25"/>
          <p:cNvSpPr/>
          <p:nvPr/>
        </p:nvSpPr>
        <p:spPr>
          <a:xfrm>
            <a:off x="2620159" y="3689788"/>
            <a:ext cx="6951682" cy="2616439"/>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439" name="Google Shape;439;p25"/>
          <p:cNvPicPr preferRelativeResize="0"/>
          <p:nvPr/>
        </p:nvPicPr>
        <p:blipFill rotWithShape="1">
          <a:blip r:embed="rId5">
            <a:alphaModFix/>
          </a:blip>
          <a:srcRect b="55809" l="0" r="62720" t="0"/>
          <a:stretch/>
        </p:blipFill>
        <p:spPr>
          <a:xfrm>
            <a:off x="3390811" y="2899100"/>
            <a:ext cx="5257977" cy="2968551"/>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500"/>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26"/>
          <p:cNvPicPr preferRelativeResize="0"/>
          <p:nvPr/>
        </p:nvPicPr>
        <p:blipFill rotWithShape="1">
          <a:blip r:embed="rId3">
            <a:alphaModFix/>
          </a:blip>
          <a:srcRect b="0" l="0" r="0" t="0"/>
          <a:stretch/>
        </p:blipFill>
        <p:spPr>
          <a:xfrm>
            <a:off x="-25570" y="-11844"/>
            <a:ext cx="12344400" cy="6858000"/>
          </a:xfrm>
          <a:prstGeom prst="rect">
            <a:avLst/>
          </a:prstGeom>
          <a:noFill/>
          <a:ln>
            <a:noFill/>
          </a:ln>
        </p:spPr>
      </p:pic>
      <p:sp>
        <p:nvSpPr>
          <p:cNvPr id="445" name="Google Shape;445;p26"/>
          <p:cNvSpPr/>
          <p:nvPr/>
        </p:nvSpPr>
        <p:spPr>
          <a:xfrm>
            <a:off x="7812252" y="-272716"/>
            <a:ext cx="5823537" cy="7402039"/>
          </a:xfrm>
          <a:prstGeom prst="rect">
            <a:avLst/>
          </a:prstGeom>
          <a:gradFill>
            <a:gsLst>
              <a:gs pos="0">
                <a:srgbClr val="2C7690"/>
              </a:gs>
              <a:gs pos="50000">
                <a:srgbClr val="40ABD1"/>
              </a:gs>
              <a:gs pos="100000">
                <a:srgbClr val="4DCDFB"/>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Foto em preto e branco de estrela&#10;&#10;Descrição gerada automaticamente com confiança média" id="446" name="Google Shape;446;p26"/>
          <p:cNvPicPr preferRelativeResize="0"/>
          <p:nvPr/>
        </p:nvPicPr>
        <p:blipFill rotWithShape="1">
          <a:blip r:embed="rId4">
            <a:alphaModFix amt="20000"/>
          </a:blip>
          <a:srcRect b="0" l="0" r="0" t="0"/>
          <a:stretch/>
        </p:blipFill>
        <p:spPr>
          <a:xfrm>
            <a:off x="7537346" y="-577593"/>
            <a:ext cx="7706915" cy="7706915"/>
          </a:xfrm>
          <a:prstGeom prst="rect">
            <a:avLst/>
          </a:prstGeom>
          <a:noFill/>
          <a:ln>
            <a:noFill/>
          </a:ln>
        </p:spPr>
      </p:pic>
      <p:sp>
        <p:nvSpPr>
          <p:cNvPr id="447" name="Google Shape;447;p26"/>
          <p:cNvSpPr/>
          <p:nvPr/>
        </p:nvSpPr>
        <p:spPr>
          <a:xfrm>
            <a:off x="9927705" y="5908935"/>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448" name="Google Shape;448;p26"/>
          <p:cNvPicPr preferRelativeResize="0"/>
          <p:nvPr/>
        </p:nvPicPr>
        <p:blipFill rotWithShape="1">
          <a:blip r:embed="rId5">
            <a:alphaModFix/>
          </a:blip>
          <a:srcRect b="0" l="0" r="0" t="0"/>
          <a:stretch/>
        </p:blipFill>
        <p:spPr>
          <a:xfrm>
            <a:off x="9927705" y="6094378"/>
            <a:ext cx="1907864" cy="805543"/>
          </a:xfrm>
          <a:prstGeom prst="rect">
            <a:avLst/>
          </a:prstGeom>
          <a:noFill/>
          <a:ln>
            <a:noFill/>
          </a:ln>
        </p:spPr>
      </p:pic>
      <p:sp>
        <p:nvSpPr>
          <p:cNvPr id="449" name="Google Shape;449;p26"/>
          <p:cNvSpPr txBox="1"/>
          <p:nvPr/>
        </p:nvSpPr>
        <p:spPr>
          <a:xfrm rot="-5400000">
            <a:off x="-922240"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450" name="Google Shape;450;p26"/>
          <p:cNvSpPr/>
          <p:nvPr/>
        </p:nvSpPr>
        <p:spPr>
          <a:xfrm>
            <a:off x="163268"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1" name="Google Shape;451;p26"/>
          <p:cNvSpPr txBox="1"/>
          <p:nvPr/>
        </p:nvSpPr>
        <p:spPr>
          <a:xfrm>
            <a:off x="669486" y="2808663"/>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CONFIGURAÇÕES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AVANÇADAS</a:t>
            </a:r>
            <a:endParaRPr b="1" i="0" sz="2000" u="none" cap="none" strike="noStrike">
              <a:solidFill>
                <a:srgbClr val="38BFF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VISUALIZAÇÃO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27"/>
          <p:cNvPicPr preferRelativeResize="0"/>
          <p:nvPr/>
        </p:nvPicPr>
        <p:blipFill rotWithShape="1">
          <a:blip r:embed="rId3">
            <a:alphaModFix/>
          </a:blip>
          <a:srcRect b="0" l="0" r="0" t="0"/>
          <a:stretch/>
        </p:blipFill>
        <p:spPr>
          <a:xfrm>
            <a:off x="-152400" y="-152400"/>
            <a:ext cx="12344400" cy="7053943"/>
          </a:xfrm>
          <a:prstGeom prst="rect">
            <a:avLst/>
          </a:prstGeom>
          <a:noFill/>
          <a:ln>
            <a:noFill/>
          </a:ln>
        </p:spPr>
      </p:pic>
      <p:sp>
        <p:nvSpPr>
          <p:cNvPr id="457" name="Google Shape;457;p27"/>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458" name="Google Shape;458;p27"/>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459" name="Google Shape;459;p27"/>
          <p:cNvSpPr txBox="1"/>
          <p:nvPr/>
        </p:nvSpPr>
        <p:spPr>
          <a:xfrm>
            <a:off x="669486" y="2208589"/>
            <a:ext cx="7954560" cy="646331"/>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Ocultando arquivos slack (mas é melhor não) </a:t>
            </a:r>
            <a:endParaRPr b="0" i="0" sz="1400" u="none" cap="none" strike="noStrike">
              <a:solidFill>
                <a:srgbClr val="000000"/>
              </a:solidFill>
              <a:latin typeface="Arial"/>
              <a:ea typeface="Arial"/>
              <a:cs typeface="Arial"/>
              <a:sym typeface="Arial"/>
            </a:endParaRPr>
          </a:p>
          <a:p>
            <a:pPr indent="-171450" lvl="0" marL="2857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0" name="Google Shape;460;p27"/>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461" name="Google Shape;461;p27"/>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2" name="Google Shape;462;p27"/>
          <p:cNvSpPr/>
          <p:nvPr/>
        </p:nvSpPr>
        <p:spPr>
          <a:xfrm>
            <a:off x="5160185" y="2577921"/>
            <a:ext cx="4535358" cy="2616439"/>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463" name="Google Shape;463;p27"/>
          <p:cNvPicPr preferRelativeResize="0"/>
          <p:nvPr/>
        </p:nvPicPr>
        <p:blipFill rotWithShape="1">
          <a:blip r:embed="rId5">
            <a:alphaModFix/>
          </a:blip>
          <a:srcRect b="55809" l="0" r="62720" t="0"/>
          <a:stretch/>
        </p:blipFill>
        <p:spPr>
          <a:xfrm>
            <a:off x="3467011" y="3040363"/>
            <a:ext cx="5257977" cy="2968551"/>
          </a:xfrm>
          <a:prstGeom prst="rect">
            <a:avLst/>
          </a:prstGeom>
          <a:noFill/>
          <a:ln>
            <a:noFill/>
          </a:ln>
          <a:effectLst>
            <a:outerShdw blurRad="292100" rotWithShape="0" algn="tl" dir="2700000" dist="139700">
              <a:srgbClr val="333333">
                <a:alpha val="64313"/>
              </a:srgbClr>
            </a:outerShdw>
          </a:effectLst>
        </p:spPr>
      </p:pic>
      <p:sp>
        <p:nvSpPr>
          <p:cNvPr id="464" name="Google Shape;464;p27"/>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CONFIGURAÇÕES AVANÇADAS</a:t>
            </a:r>
            <a:endParaRPr b="1" i="0" sz="2000" u="none" cap="none" strike="noStrike">
              <a:solidFill>
                <a:srgbClr val="38BFF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VISUALIZAÇÃO</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500"/>
                                        <p:tgtEl>
                                          <p:spTgt spid="4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28"/>
          <p:cNvPicPr preferRelativeResize="0"/>
          <p:nvPr/>
        </p:nvPicPr>
        <p:blipFill rotWithShape="1">
          <a:blip r:embed="rId3">
            <a:alphaModFix/>
          </a:blip>
          <a:srcRect b="0" l="0" r="0" t="0"/>
          <a:stretch/>
        </p:blipFill>
        <p:spPr>
          <a:xfrm>
            <a:off x="-25570" y="-11844"/>
            <a:ext cx="12344400" cy="6858000"/>
          </a:xfrm>
          <a:prstGeom prst="rect">
            <a:avLst/>
          </a:prstGeom>
          <a:noFill/>
          <a:ln>
            <a:noFill/>
          </a:ln>
        </p:spPr>
      </p:pic>
      <p:sp>
        <p:nvSpPr>
          <p:cNvPr id="470" name="Google Shape;470;p28"/>
          <p:cNvSpPr/>
          <p:nvPr/>
        </p:nvSpPr>
        <p:spPr>
          <a:xfrm>
            <a:off x="7812252" y="-272716"/>
            <a:ext cx="5823537" cy="7402039"/>
          </a:xfrm>
          <a:prstGeom prst="rect">
            <a:avLst/>
          </a:prstGeom>
          <a:gradFill>
            <a:gsLst>
              <a:gs pos="0">
                <a:srgbClr val="2C7690"/>
              </a:gs>
              <a:gs pos="50000">
                <a:srgbClr val="40ABD1"/>
              </a:gs>
              <a:gs pos="100000">
                <a:srgbClr val="4DCDFB"/>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Foto em preto e branco de estrela&#10;&#10;Descrição gerada automaticamente com confiança média" id="471" name="Google Shape;471;p28"/>
          <p:cNvPicPr preferRelativeResize="0"/>
          <p:nvPr/>
        </p:nvPicPr>
        <p:blipFill rotWithShape="1">
          <a:blip r:embed="rId4">
            <a:alphaModFix amt="20000"/>
          </a:blip>
          <a:srcRect b="0" l="0" r="0" t="0"/>
          <a:stretch/>
        </p:blipFill>
        <p:spPr>
          <a:xfrm>
            <a:off x="7537346" y="-577593"/>
            <a:ext cx="7706915" cy="7706915"/>
          </a:xfrm>
          <a:prstGeom prst="rect">
            <a:avLst/>
          </a:prstGeom>
          <a:noFill/>
          <a:ln>
            <a:noFill/>
          </a:ln>
        </p:spPr>
      </p:pic>
      <p:sp>
        <p:nvSpPr>
          <p:cNvPr id="472" name="Google Shape;472;p28"/>
          <p:cNvSpPr/>
          <p:nvPr/>
        </p:nvSpPr>
        <p:spPr>
          <a:xfrm>
            <a:off x="9927705" y="5908935"/>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473" name="Google Shape;473;p28"/>
          <p:cNvPicPr preferRelativeResize="0"/>
          <p:nvPr/>
        </p:nvPicPr>
        <p:blipFill rotWithShape="1">
          <a:blip r:embed="rId5">
            <a:alphaModFix/>
          </a:blip>
          <a:srcRect b="0" l="0" r="0" t="0"/>
          <a:stretch/>
        </p:blipFill>
        <p:spPr>
          <a:xfrm>
            <a:off x="9927705" y="6094378"/>
            <a:ext cx="1907864" cy="805543"/>
          </a:xfrm>
          <a:prstGeom prst="rect">
            <a:avLst/>
          </a:prstGeom>
          <a:noFill/>
          <a:ln>
            <a:noFill/>
          </a:ln>
        </p:spPr>
      </p:pic>
      <p:sp>
        <p:nvSpPr>
          <p:cNvPr id="474" name="Google Shape;474;p28"/>
          <p:cNvSpPr txBox="1"/>
          <p:nvPr/>
        </p:nvSpPr>
        <p:spPr>
          <a:xfrm rot="-5400000">
            <a:off x="-922240"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475" name="Google Shape;475;p28"/>
          <p:cNvSpPr/>
          <p:nvPr/>
        </p:nvSpPr>
        <p:spPr>
          <a:xfrm>
            <a:off x="163268"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6" name="Google Shape;476;p28"/>
          <p:cNvSpPr txBox="1"/>
          <p:nvPr/>
        </p:nvSpPr>
        <p:spPr>
          <a:xfrm>
            <a:off x="669486" y="2966044"/>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FLUXO DE</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PROCESSAMENTO</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NO AUTOPSY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87191"/>
            </a:gs>
            <a:gs pos="50000">
              <a:srgbClr val="22A4D3"/>
            </a:gs>
            <a:gs pos="100000">
              <a:srgbClr val="2AC5FD"/>
            </a:gs>
          </a:gsLst>
          <a:lin ang="10800025" scaled="0"/>
        </a:gradFill>
      </p:bgPr>
    </p:bg>
    <p:spTree>
      <p:nvGrpSpPr>
        <p:cNvPr id="113" name="Shape 113"/>
        <p:cNvGrpSpPr/>
        <p:nvPr/>
      </p:nvGrpSpPr>
      <p:grpSpPr>
        <a:xfrm>
          <a:off x="0" y="0"/>
          <a:ext cx="0" cy="0"/>
          <a:chOff x="0" y="0"/>
          <a:chExt cx="0" cy="0"/>
        </a:xfrm>
      </p:grpSpPr>
      <p:sp>
        <p:nvSpPr>
          <p:cNvPr id="114" name="Google Shape;114;g1e982564897_0_0"/>
          <p:cNvSpPr/>
          <p:nvPr/>
        </p:nvSpPr>
        <p:spPr>
          <a:xfrm>
            <a:off x="1524" y="0"/>
            <a:ext cx="12189000" cy="685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Pessoas sentadas ao redor de mesa com computador&#10;&#10;Descrição gerada automaticamente" id="115" name="Google Shape;115;g1e982564897_0_0"/>
          <p:cNvPicPr preferRelativeResize="0"/>
          <p:nvPr>
            <p:ph idx="1" type="body"/>
          </p:nvPr>
        </p:nvPicPr>
        <p:blipFill rotWithShape="1">
          <a:blip r:embed="rId3">
            <a:alphaModFix/>
          </a:blip>
          <a:srcRect b="0" l="0" r="0" t="15110"/>
          <a:stretch/>
        </p:blipFill>
        <p:spPr>
          <a:xfrm>
            <a:off x="1" y="0"/>
            <a:ext cx="12192000" cy="6991200"/>
          </a:xfrm>
          <a:prstGeom prst="rect">
            <a:avLst/>
          </a:prstGeom>
          <a:solidFill>
            <a:srgbClr val="38BFF0"/>
          </a:solidFill>
          <a:ln>
            <a:noFill/>
          </a:ln>
        </p:spPr>
      </p:pic>
      <p:sp>
        <p:nvSpPr>
          <p:cNvPr id="116" name="Google Shape;116;g1e982564897_0_0"/>
          <p:cNvSpPr/>
          <p:nvPr/>
        </p:nvSpPr>
        <p:spPr>
          <a:xfrm>
            <a:off x="-238865" y="0"/>
            <a:ext cx="5238600" cy="6991200"/>
          </a:xfrm>
          <a:prstGeom prst="rect">
            <a:avLst/>
          </a:prstGeom>
          <a:solidFill>
            <a:srgbClr val="38BFF0">
              <a:alpha val="8157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 name="Google Shape;117;g1e982564897_0_0"/>
          <p:cNvSpPr txBox="1"/>
          <p:nvPr/>
        </p:nvSpPr>
        <p:spPr>
          <a:xfrm>
            <a:off x="971324" y="833973"/>
            <a:ext cx="3880800" cy="6195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800"/>
              <a:buFont typeface="Arial"/>
              <a:buNone/>
            </a:pPr>
            <a:r>
              <a:rPr b="1" i="0" lang="pt-BR" sz="4800" u="none" cap="none" strike="noStrike">
                <a:solidFill>
                  <a:schemeClr val="lt1"/>
                </a:solidFill>
                <a:latin typeface="Arial"/>
                <a:ea typeface="Arial"/>
                <a:cs typeface="Arial"/>
                <a:sym typeface="Arial"/>
              </a:rPr>
              <a:t>QUEM SOU?</a:t>
            </a:r>
            <a:endParaRPr b="0" i="0" sz="1400" u="none" cap="none" strike="noStrike">
              <a:solidFill>
                <a:srgbClr val="000000"/>
              </a:solidFill>
              <a:latin typeface="Arial"/>
              <a:ea typeface="Arial"/>
              <a:cs typeface="Arial"/>
              <a:sym typeface="Arial"/>
            </a:endParaRPr>
          </a:p>
        </p:txBody>
      </p:sp>
      <p:sp>
        <p:nvSpPr>
          <p:cNvPr id="118" name="Google Shape;118;g1e982564897_0_0"/>
          <p:cNvSpPr txBox="1"/>
          <p:nvPr/>
        </p:nvSpPr>
        <p:spPr>
          <a:xfrm>
            <a:off x="83875" y="1504475"/>
            <a:ext cx="4915800" cy="5356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800"/>
              <a:buFont typeface="Arial"/>
              <a:buChar char="•"/>
            </a:pPr>
            <a:r>
              <a:rPr lang="pt-BR" sz="1800">
                <a:solidFill>
                  <a:schemeClr val="lt1"/>
                </a:solidFill>
              </a:rPr>
              <a:t>Tecnólogo em Segurança da Informação pela FAM</a:t>
            </a:r>
            <a:endParaRPr sz="1800">
              <a:solidFill>
                <a:schemeClr val="lt1"/>
              </a:solidFill>
            </a:endParaRPr>
          </a:p>
          <a:p>
            <a:pPr indent="0" lvl="0" marL="457200" marR="0" rtl="0" algn="l">
              <a:lnSpc>
                <a:spcPct val="100000"/>
              </a:lnSpc>
              <a:spcBef>
                <a:spcPts val="0"/>
              </a:spcBef>
              <a:spcAft>
                <a:spcPts val="0"/>
              </a:spcAft>
              <a:buNone/>
            </a:pPr>
            <a:r>
              <a:t/>
            </a:r>
            <a:endParaRPr sz="1800">
              <a:solidFill>
                <a:schemeClr val="lt1"/>
              </a:solidFill>
            </a:endParaRPr>
          </a:p>
          <a:p>
            <a:pPr indent="-285750" lvl="0" marL="285750" marR="0" rtl="0" algn="l">
              <a:lnSpc>
                <a:spcPct val="100000"/>
              </a:lnSpc>
              <a:spcBef>
                <a:spcPts val="0"/>
              </a:spcBef>
              <a:spcAft>
                <a:spcPts val="0"/>
              </a:spcAft>
              <a:buClr>
                <a:schemeClr val="lt1"/>
              </a:buClr>
              <a:buSzPts val="1800"/>
              <a:buFont typeface="Arial"/>
              <a:buChar char="•"/>
            </a:pPr>
            <a:r>
              <a:rPr lang="pt-BR" sz="1800">
                <a:solidFill>
                  <a:schemeClr val="lt1"/>
                </a:solidFill>
              </a:rPr>
              <a:t>Especialista em Segurança Ofensiva e Inteligência Cibernética pela VINCIT</a:t>
            </a:r>
            <a:endParaRPr sz="1800">
              <a:solidFill>
                <a:schemeClr val="lt1"/>
              </a:solidFill>
            </a:endParaRPr>
          </a:p>
          <a:p>
            <a:pPr indent="0" lvl="0" marL="457200" marR="0" rtl="0" algn="l">
              <a:lnSpc>
                <a:spcPct val="100000"/>
              </a:lnSpc>
              <a:spcBef>
                <a:spcPts val="0"/>
              </a:spcBef>
              <a:spcAft>
                <a:spcPts val="0"/>
              </a:spcAft>
              <a:buNone/>
            </a:pPr>
            <a:r>
              <a:t/>
            </a:r>
            <a:endParaRPr sz="1800">
              <a:solidFill>
                <a:schemeClr val="lt1"/>
              </a:solidFill>
            </a:endParaRPr>
          </a:p>
          <a:p>
            <a:pPr indent="-285750" lvl="0" marL="285750" marR="0" rtl="0" algn="l">
              <a:lnSpc>
                <a:spcPct val="100000"/>
              </a:lnSpc>
              <a:spcBef>
                <a:spcPts val="0"/>
              </a:spcBef>
              <a:spcAft>
                <a:spcPts val="0"/>
              </a:spcAft>
              <a:buClr>
                <a:schemeClr val="lt1"/>
              </a:buClr>
              <a:buSzPts val="1800"/>
              <a:buFont typeface="Arial"/>
              <a:buChar char="•"/>
            </a:pPr>
            <a:r>
              <a:rPr lang="pt-BR" sz="1800">
                <a:solidFill>
                  <a:schemeClr val="lt1"/>
                </a:solidFill>
              </a:rPr>
              <a:t>Especialista em Linguística Forense pela Unyleya</a:t>
            </a:r>
            <a:endParaRPr sz="1800">
              <a:solidFill>
                <a:schemeClr val="lt1"/>
              </a:solidFill>
            </a:endParaRPr>
          </a:p>
          <a:p>
            <a:pPr indent="0" lvl="0" marL="457200" marR="0" rtl="0" algn="l">
              <a:lnSpc>
                <a:spcPct val="100000"/>
              </a:lnSpc>
              <a:spcBef>
                <a:spcPts val="0"/>
              </a:spcBef>
              <a:spcAft>
                <a:spcPts val="0"/>
              </a:spcAft>
              <a:buNone/>
            </a:pPr>
            <a:r>
              <a:t/>
            </a:r>
            <a:endParaRPr sz="1800">
              <a:solidFill>
                <a:schemeClr val="lt1"/>
              </a:solidFill>
            </a:endParaRPr>
          </a:p>
          <a:p>
            <a:pPr indent="-285750" lvl="0" marL="285750" marR="0" rtl="0" algn="l">
              <a:lnSpc>
                <a:spcPct val="100000"/>
              </a:lnSpc>
              <a:spcBef>
                <a:spcPts val="0"/>
              </a:spcBef>
              <a:spcAft>
                <a:spcPts val="0"/>
              </a:spcAft>
              <a:buClr>
                <a:schemeClr val="lt1"/>
              </a:buClr>
              <a:buSzPts val="1800"/>
              <a:buFont typeface="Arial"/>
              <a:buChar char="•"/>
            </a:pPr>
            <a:r>
              <a:rPr lang="pt-BR" sz="1800">
                <a:solidFill>
                  <a:schemeClr val="lt1"/>
                </a:solidFill>
              </a:rPr>
              <a:t>Especialista em Linguística Forense pela Universidade do Porto (em curso)</a:t>
            </a:r>
            <a:endParaRPr sz="1800">
              <a:solidFill>
                <a:schemeClr val="lt1"/>
              </a:solidFill>
            </a:endParaRPr>
          </a:p>
          <a:p>
            <a:pPr indent="0" lvl="0" marL="457200" marR="0" rtl="0" algn="l">
              <a:lnSpc>
                <a:spcPct val="100000"/>
              </a:lnSpc>
              <a:spcBef>
                <a:spcPts val="0"/>
              </a:spcBef>
              <a:spcAft>
                <a:spcPts val="0"/>
              </a:spcAft>
              <a:buNone/>
            </a:pPr>
            <a:r>
              <a:t/>
            </a:r>
            <a:endParaRPr sz="1800">
              <a:solidFill>
                <a:schemeClr val="lt1"/>
              </a:solidFill>
            </a:endParaRPr>
          </a:p>
          <a:p>
            <a:pPr indent="-285750" lvl="0" marL="285750" marR="0" rtl="0" algn="l">
              <a:lnSpc>
                <a:spcPct val="100000"/>
              </a:lnSpc>
              <a:spcBef>
                <a:spcPts val="0"/>
              </a:spcBef>
              <a:spcAft>
                <a:spcPts val="0"/>
              </a:spcAft>
              <a:buClr>
                <a:schemeClr val="lt1"/>
              </a:buClr>
              <a:buSzPts val="1800"/>
              <a:buFont typeface="Arial"/>
              <a:buChar char="•"/>
            </a:pPr>
            <a:r>
              <a:rPr lang="pt-BR" sz="1800">
                <a:solidFill>
                  <a:schemeClr val="lt1"/>
                </a:solidFill>
              </a:rPr>
              <a:t>Especialista em Comportamento Não Verbal e Análise de Credibilidade pela ClueLab/FACSM (em andamento).</a:t>
            </a:r>
            <a:endParaRPr sz="1800">
              <a:solidFill>
                <a:schemeClr val="lt1"/>
              </a:solidFill>
            </a:endParaRPr>
          </a:p>
          <a:p>
            <a:pPr indent="0" lvl="0" marL="457200" marR="0" rtl="0" algn="l">
              <a:lnSpc>
                <a:spcPct val="100000"/>
              </a:lnSpc>
              <a:spcBef>
                <a:spcPts val="0"/>
              </a:spcBef>
              <a:spcAft>
                <a:spcPts val="0"/>
              </a:spcAft>
              <a:buNone/>
            </a:pPr>
            <a:r>
              <a:t/>
            </a:r>
            <a:endParaRPr sz="1800">
              <a:solidFill>
                <a:schemeClr val="lt1"/>
              </a:solidFill>
            </a:endParaRPr>
          </a:p>
          <a:p>
            <a:pPr indent="-285750" lvl="0" marL="285750" marR="0" rtl="0" algn="l">
              <a:lnSpc>
                <a:spcPct val="100000"/>
              </a:lnSpc>
              <a:spcBef>
                <a:spcPts val="0"/>
              </a:spcBef>
              <a:spcAft>
                <a:spcPts val="0"/>
              </a:spcAft>
              <a:buClr>
                <a:schemeClr val="lt1"/>
              </a:buClr>
              <a:buSzPts val="1800"/>
              <a:buFont typeface="Arial"/>
              <a:buChar char="•"/>
            </a:pPr>
            <a:r>
              <a:rPr lang="pt-BR" sz="1800">
                <a:solidFill>
                  <a:schemeClr val="lt1"/>
                </a:solidFill>
              </a:rPr>
              <a:t>Mestrando em Segurança Cibernética e Perícia Digital pela University of Portsmouth (em andamento).</a:t>
            </a:r>
            <a:endParaRPr sz="1800">
              <a:solidFill>
                <a:schemeClr val="lt1"/>
              </a:solidFill>
            </a:endParaRPr>
          </a:p>
        </p:txBody>
      </p:sp>
      <p:sp>
        <p:nvSpPr>
          <p:cNvPr id="119" name="Google Shape;119;g1e982564897_0_0"/>
          <p:cNvSpPr/>
          <p:nvPr/>
        </p:nvSpPr>
        <p:spPr>
          <a:xfrm>
            <a:off x="10003905" y="5823471"/>
            <a:ext cx="1908000" cy="18981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120" name="Google Shape;120;g1e982564897_0_0"/>
          <p:cNvPicPr preferRelativeResize="0"/>
          <p:nvPr/>
        </p:nvPicPr>
        <p:blipFill rotWithShape="1">
          <a:blip r:embed="rId4">
            <a:alphaModFix/>
          </a:blip>
          <a:srcRect b="0" l="0" r="0" t="0"/>
          <a:stretch/>
        </p:blipFill>
        <p:spPr>
          <a:xfrm>
            <a:off x="10003905" y="6008914"/>
            <a:ext cx="1907863" cy="805543"/>
          </a:xfrm>
          <a:prstGeom prst="rect">
            <a:avLst/>
          </a:prstGeom>
          <a:noFill/>
          <a:ln>
            <a:noFill/>
          </a:ln>
        </p:spPr>
      </p:pic>
      <p:pic>
        <p:nvPicPr>
          <p:cNvPr descr="Aquário com preenchimento sólido" id="121" name="Google Shape;121;g1e982564897_0_0"/>
          <p:cNvPicPr preferRelativeResize="0"/>
          <p:nvPr/>
        </p:nvPicPr>
        <p:blipFill rotWithShape="1">
          <a:blip r:embed="rId5">
            <a:alphaModFix/>
          </a:blip>
          <a:srcRect b="0" l="0" r="0" t="0"/>
          <a:stretch/>
        </p:blipFill>
        <p:spPr>
          <a:xfrm>
            <a:off x="4574376" y="1461780"/>
            <a:ext cx="852180" cy="852180"/>
          </a:xfrm>
          <a:prstGeom prst="rect">
            <a:avLst/>
          </a:prstGeom>
          <a:noFill/>
          <a:ln>
            <a:noFill/>
          </a:ln>
        </p:spPr>
      </p:pic>
      <p:pic>
        <p:nvPicPr>
          <p:cNvPr descr="Marca de verificação do selo com preenchimento sólido" id="122" name="Google Shape;122;g1e982564897_0_0"/>
          <p:cNvPicPr preferRelativeResize="0"/>
          <p:nvPr/>
        </p:nvPicPr>
        <p:blipFill rotWithShape="1">
          <a:blip r:embed="rId6">
            <a:alphaModFix/>
          </a:blip>
          <a:srcRect b="0" l="0" r="0" t="0"/>
          <a:stretch/>
        </p:blipFill>
        <p:spPr>
          <a:xfrm>
            <a:off x="366117" y="738329"/>
            <a:ext cx="723451" cy="7234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29"/>
          <p:cNvPicPr preferRelativeResize="0"/>
          <p:nvPr/>
        </p:nvPicPr>
        <p:blipFill rotWithShape="1">
          <a:blip r:embed="rId3">
            <a:alphaModFix/>
          </a:blip>
          <a:srcRect b="0" l="0" r="0" t="0"/>
          <a:stretch/>
        </p:blipFill>
        <p:spPr>
          <a:xfrm>
            <a:off x="-152400" y="-323850"/>
            <a:ext cx="12344400" cy="7225393"/>
          </a:xfrm>
          <a:prstGeom prst="rect">
            <a:avLst/>
          </a:prstGeom>
          <a:noFill/>
          <a:ln>
            <a:noFill/>
          </a:ln>
        </p:spPr>
      </p:pic>
      <p:sp>
        <p:nvSpPr>
          <p:cNvPr id="482" name="Google Shape;482;p29"/>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483" name="Google Shape;483;p29"/>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484" name="Google Shape;484;p29"/>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FLUXO DE PROCESSAMENTO</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NO AUTOPSY</a:t>
            </a:r>
            <a:endParaRPr b="0" i="0" sz="1400" u="none" cap="none" strike="noStrike">
              <a:solidFill>
                <a:srgbClr val="000000"/>
              </a:solidFill>
              <a:latin typeface="Arial"/>
              <a:ea typeface="Arial"/>
              <a:cs typeface="Arial"/>
              <a:sym typeface="Arial"/>
            </a:endParaRPr>
          </a:p>
        </p:txBody>
      </p:sp>
      <p:sp>
        <p:nvSpPr>
          <p:cNvPr id="485" name="Google Shape;485;p29"/>
          <p:cNvSpPr txBox="1"/>
          <p:nvPr/>
        </p:nvSpPr>
        <p:spPr>
          <a:xfrm>
            <a:off x="669487" y="2201107"/>
            <a:ext cx="7954560" cy="36933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Criar um projeto/caso</a:t>
            </a:r>
            <a:endParaRPr b="0" i="0" sz="1800" u="none" cap="none" strike="noStrike">
              <a:solidFill>
                <a:schemeClr val="dk1"/>
              </a:solidFill>
              <a:latin typeface="Arial"/>
              <a:ea typeface="Arial"/>
              <a:cs typeface="Arial"/>
              <a:sym typeface="Arial"/>
            </a:endParaRPr>
          </a:p>
        </p:txBody>
      </p:sp>
      <p:sp>
        <p:nvSpPr>
          <p:cNvPr id="486" name="Google Shape;486;p29"/>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487" name="Google Shape;487;p29"/>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8" name="Google Shape;488;p29"/>
          <p:cNvSpPr/>
          <p:nvPr/>
        </p:nvSpPr>
        <p:spPr>
          <a:xfrm>
            <a:off x="4910473" y="2294457"/>
            <a:ext cx="4535358" cy="2616439"/>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489" name="Google Shape;489;p29"/>
          <p:cNvPicPr preferRelativeResize="0"/>
          <p:nvPr/>
        </p:nvPicPr>
        <p:blipFill rotWithShape="1">
          <a:blip r:embed="rId5">
            <a:alphaModFix/>
          </a:blip>
          <a:srcRect b="0" l="0" r="0" t="0"/>
          <a:stretch/>
        </p:blipFill>
        <p:spPr>
          <a:xfrm>
            <a:off x="3188344" y="2794896"/>
            <a:ext cx="5564501" cy="3309023"/>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500"/>
                                        <p:tgtEl>
                                          <p:spTgt spid="4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30"/>
          <p:cNvPicPr preferRelativeResize="0"/>
          <p:nvPr/>
        </p:nvPicPr>
        <p:blipFill rotWithShape="1">
          <a:blip r:embed="rId3">
            <a:alphaModFix/>
          </a:blip>
          <a:srcRect b="0" l="0" r="0" t="0"/>
          <a:stretch/>
        </p:blipFill>
        <p:spPr>
          <a:xfrm>
            <a:off x="-152400" y="-190500"/>
            <a:ext cx="12344400" cy="7092043"/>
          </a:xfrm>
          <a:prstGeom prst="rect">
            <a:avLst/>
          </a:prstGeom>
          <a:noFill/>
          <a:ln>
            <a:noFill/>
          </a:ln>
        </p:spPr>
      </p:pic>
      <p:sp>
        <p:nvSpPr>
          <p:cNvPr id="495" name="Google Shape;495;p30"/>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496" name="Google Shape;496;p30"/>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497" name="Google Shape;497;p30"/>
          <p:cNvSpPr txBox="1"/>
          <p:nvPr/>
        </p:nvSpPr>
        <p:spPr>
          <a:xfrm>
            <a:off x="669487" y="2201107"/>
            <a:ext cx="7954560" cy="36933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Adicionar fontes de evidência</a:t>
            </a:r>
            <a:endParaRPr b="0" i="0" sz="1800" u="none" cap="none" strike="noStrike">
              <a:solidFill>
                <a:schemeClr val="dk1"/>
              </a:solidFill>
              <a:latin typeface="Arial"/>
              <a:ea typeface="Arial"/>
              <a:cs typeface="Arial"/>
              <a:sym typeface="Arial"/>
            </a:endParaRPr>
          </a:p>
        </p:txBody>
      </p:sp>
      <p:sp>
        <p:nvSpPr>
          <p:cNvPr id="498" name="Google Shape;498;p30"/>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499" name="Google Shape;499;p30"/>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0" name="Google Shape;500;p30"/>
          <p:cNvSpPr/>
          <p:nvPr/>
        </p:nvSpPr>
        <p:spPr>
          <a:xfrm>
            <a:off x="5189213" y="3207032"/>
            <a:ext cx="4535358" cy="2616439"/>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501" name="Google Shape;501;p30"/>
          <p:cNvPicPr preferRelativeResize="0"/>
          <p:nvPr/>
        </p:nvPicPr>
        <p:blipFill rotWithShape="1">
          <a:blip r:embed="rId5">
            <a:alphaModFix/>
          </a:blip>
          <a:srcRect b="0" l="0" r="0" t="0"/>
          <a:stretch/>
        </p:blipFill>
        <p:spPr>
          <a:xfrm>
            <a:off x="3375848" y="2794896"/>
            <a:ext cx="5440304" cy="3430993"/>
          </a:xfrm>
          <a:prstGeom prst="rect">
            <a:avLst/>
          </a:prstGeom>
          <a:noFill/>
          <a:ln>
            <a:noFill/>
          </a:ln>
          <a:effectLst>
            <a:outerShdw blurRad="292100" rotWithShape="0" algn="tl" dir="2700000" dist="139700">
              <a:srgbClr val="333333">
                <a:alpha val="64313"/>
              </a:srgbClr>
            </a:outerShdw>
          </a:effectLst>
        </p:spPr>
      </p:pic>
      <p:sp>
        <p:nvSpPr>
          <p:cNvPr id="502" name="Google Shape;502;p30"/>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FLUXO DE PROCESSAMENTO</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NO AUTOPSY</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500"/>
                                        <p:tgtEl>
                                          <p:spTgt spid="4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31"/>
          <p:cNvPicPr preferRelativeResize="0"/>
          <p:nvPr/>
        </p:nvPicPr>
        <p:blipFill rotWithShape="1">
          <a:blip r:embed="rId3">
            <a:alphaModFix/>
          </a:blip>
          <a:srcRect b="0" l="0" r="0" t="0"/>
          <a:stretch/>
        </p:blipFill>
        <p:spPr>
          <a:xfrm>
            <a:off x="-152400" y="-228600"/>
            <a:ext cx="12344400" cy="7130143"/>
          </a:xfrm>
          <a:prstGeom prst="rect">
            <a:avLst/>
          </a:prstGeom>
          <a:noFill/>
          <a:ln>
            <a:noFill/>
          </a:ln>
        </p:spPr>
      </p:pic>
      <p:sp>
        <p:nvSpPr>
          <p:cNvPr id="508" name="Google Shape;508;p31"/>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509" name="Google Shape;509;p31"/>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510" name="Google Shape;510;p31"/>
          <p:cNvSpPr txBox="1"/>
          <p:nvPr/>
        </p:nvSpPr>
        <p:spPr>
          <a:xfrm>
            <a:off x="669487" y="2201107"/>
            <a:ext cx="7954560" cy="36933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Processar o conteúdo com os módulos de processamento</a:t>
            </a:r>
            <a:endParaRPr b="0" i="0" sz="1800" u="none" cap="none" strike="noStrike">
              <a:solidFill>
                <a:schemeClr val="dk1"/>
              </a:solidFill>
              <a:latin typeface="Arial"/>
              <a:ea typeface="Arial"/>
              <a:cs typeface="Arial"/>
              <a:sym typeface="Arial"/>
            </a:endParaRPr>
          </a:p>
        </p:txBody>
      </p:sp>
      <p:sp>
        <p:nvSpPr>
          <p:cNvPr id="511" name="Google Shape;511;p31"/>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512" name="Google Shape;512;p31"/>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3" name="Google Shape;513;p31"/>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FLUXO DE PROCESSAMENTO</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NO AUTOPSY</a:t>
            </a:r>
            <a:endParaRPr b="0" i="0" sz="1400" u="none" cap="none" strike="noStrike">
              <a:solidFill>
                <a:srgbClr val="000000"/>
              </a:solidFill>
              <a:latin typeface="Arial"/>
              <a:ea typeface="Arial"/>
              <a:cs typeface="Arial"/>
              <a:sym typeface="Arial"/>
            </a:endParaRPr>
          </a:p>
        </p:txBody>
      </p:sp>
      <p:sp>
        <p:nvSpPr>
          <p:cNvPr id="514" name="Google Shape;514;p31"/>
          <p:cNvSpPr/>
          <p:nvPr/>
        </p:nvSpPr>
        <p:spPr>
          <a:xfrm>
            <a:off x="3135899" y="3583370"/>
            <a:ext cx="2329186" cy="2561110"/>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515" name="Google Shape;515;p31"/>
          <p:cNvPicPr preferRelativeResize="0"/>
          <p:nvPr/>
        </p:nvPicPr>
        <p:blipFill rotWithShape="1">
          <a:blip r:embed="rId5">
            <a:alphaModFix/>
          </a:blip>
          <a:srcRect b="0" l="0" r="0" t="0"/>
          <a:stretch/>
        </p:blipFill>
        <p:spPr>
          <a:xfrm>
            <a:off x="3781209" y="2794896"/>
            <a:ext cx="4477182" cy="3817220"/>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500"/>
                                        <p:tgtEl>
                                          <p:spTgt spid="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32"/>
          <p:cNvPicPr preferRelativeResize="0"/>
          <p:nvPr/>
        </p:nvPicPr>
        <p:blipFill rotWithShape="1">
          <a:blip r:embed="rId3">
            <a:alphaModFix/>
          </a:blip>
          <a:srcRect b="0" l="0" r="0" t="0"/>
          <a:stretch/>
        </p:blipFill>
        <p:spPr>
          <a:xfrm>
            <a:off x="-152400" y="-43544"/>
            <a:ext cx="12344400" cy="7092043"/>
          </a:xfrm>
          <a:prstGeom prst="rect">
            <a:avLst/>
          </a:prstGeom>
          <a:noFill/>
          <a:ln>
            <a:noFill/>
          </a:ln>
        </p:spPr>
      </p:pic>
      <p:sp>
        <p:nvSpPr>
          <p:cNvPr id="521" name="Google Shape;521;p32"/>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522" name="Google Shape;522;p32"/>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523" name="Google Shape;523;p32"/>
          <p:cNvSpPr txBox="1"/>
          <p:nvPr/>
        </p:nvSpPr>
        <p:spPr>
          <a:xfrm>
            <a:off x="669487" y="2201107"/>
            <a:ext cx="7954560" cy="36933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Analisar o resultado processado</a:t>
            </a:r>
            <a:endParaRPr b="0" i="0" sz="1800" u="none" cap="none" strike="noStrike">
              <a:solidFill>
                <a:schemeClr val="dk1"/>
              </a:solidFill>
              <a:latin typeface="Arial"/>
              <a:ea typeface="Arial"/>
              <a:cs typeface="Arial"/>
              <a:sym typeface="Arial"/>
            </a:endParaRPr>
          </a:p>
        </p:txBody>
      </p:sp>
      <p:sp>
        <p:nvSpPr>
          <p:cNvPr id="524" name="Google Shape;524;p32"/>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525" name="Google Shape;525;p32"/>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6" name="Google Shape;526;p32"/>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FLUXO DE PROCESSAMENTO</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NO AUTOPSY</a:t>
            </a:r>
            <a:endParaRPr b="0" i="0" sz="1400" u="none" cap="none" strike="noStrike">
              <a:solidFill>
                <a:srgbClr val="000000"/>
              </a:solidFill>
              <a:latin typeface="Arial"/>
              <a:ea typeface="Arial"/>
              <a:cs typeface="Arial"/>
              <a:sym typeface="Arial"/>
            </a:endParaRPr>
          </a:p>
        </p:txBody>
      </p:sp>
      <p:sp>
        <p:nvSpPr>
          <p:cNvPr id="527" name="Google Shape;527;p32"/>
          <p:cNvSpPr/>
          <p:nvPr/>
        </p:nvSpPr>
        <p:spPr>
          <a:xfrm>
            <a:off x="2511692" y="3717195"/>
            <a:ext cx="5468857" cy="2893303"/>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528" name="Google Shape;528;p32"/>
          <p:cNvPicPr preferRelativeResize="0"/>
          <p:nvPr/>
        </p:nvPicPr>
        <p:blipFill rotWithShape="1">
          <a:blip r:embed="rId5">
            <a:alphaModFix/>
          </a:blip>
          <a:srcRect b="0" l="0" r="0" t="0"/>
          <a:stretch/>
        </p:blipFill>
        <p:spPr>
          <a:xfrm>
            <a:off x="2954045" y="2794896"/>
            <a:ext cx="6283910" cy="3377602"/>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500"/>
                                        <p:tgtEl>
                                          <p:spTgt spid="5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33"/>
          <p:cNvPicPr preferRelativeResize="0"/>
          <p:nvPr/>
        </p:nvPicPr>
        <p:blipFill rotWithShape="1">
          <a:blip r:embed="rId3">
            <a:alphaModFix/>
          </a:blip>
          <a:srcRect b="0" l="0" r="0" t="0"/>
          <a:stretch/>
        </p:blipFill>
        <p:spPr>
          <a:xfrm>
            <a:off x="0" y="-24723"/>
            <a:ext cx="12344400" cy="6858000"/>
          </a:xfrm>
          <a:prstGeom prst="rect">
            <a:avLst/>
          </a:prstGeom>
          <a:noFill/>
          <a:ln>
            <a:noFill/>
          </a:ln>
        </p:spPr>
      </p:pic>
      <p:sp>
        <p:nvSpPr>
          <p:cNvPr id="534" name="Google Shape;534;p33"/>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535" name="Google Shape;535;p33"/>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536" name="Google Shape;536;p33"/>
          <p:cNvSpPr txBox="1"/>
          <p:nvPr/>
        </p:nvSpPr>
        <p:spPr>
          <a:xfrm>
            <a:off x="669487" y="2201107"/>
            <a:ext cx="7954560" cy="36933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Análise manual</a:t>
            </a:r>
            <a:endParaRPr b="0" i="0" sz="1400" u="none" cap="none" strike="noStrike">
              <a:solidFill>
                <a:srgbClr val="000000"/>
              </a:solidFill>
              <a:latin typeface="Arial"/>
              <a:ea typeface="Arial"/>
              <a:cs typeface="Arial"/>
              <a:sym typeface="Arial"/>
            </a:endParaRPr>
          </a:p>
        </p:txBody>
      </p:sp>
      <p:sp>
        <p:nvSpPr>
          <p:cNvPr id="537" name="Google Shape;537;p33"/>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538" name="Google Shape;538;p33"/>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9" name="Google Shape;539;p33"/>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FLUXO DE PROCESSAMENTO</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NO AUTOPSY</a:t>
            </a:r>
            <a:endParaRPr b="0" i="0" sz="1400" u="none" cap="none" strike="noStrike">
              <a:solidFill>
                <a:srgbClr val="000000"/>
              </a:solidFill>
              <a:latin typeface="Arial"/>
              <a:ea typeface="Arial"/>
              <a:cs typeface="Arial"/>
              <a:sym typeface="Arial"/>
            </a:endParaRPr>
          </a:p>
        </p:txBody>
      </p:sp>
      <p:sp>
        <p:nvSpPr>
          <p:cNvPr id="540" name="Google Shape;540;p33"/>
          <p:cNvSpPr/>
          <p:nvPr/>
        </p:nvSpPr>
        <p:spPr>
          <a:xfrm>
            <a:off x="5445138" y="1956596"/>
            <a:ext cx="3984479" cy="4661932"/>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541" name="Google Shape;541;p33"/>
          <p:cNvPicPr preferRelativeResize="0"/>
          <p:nvPr/>
        </p:nvPicPr>
        <p:blipFill rotWithShape="1">
          <a:blip r:embed="rId5">
            <a:alphaModFix/>
          </a:blip>
          <a:srcRect b="38304" l="0" r="66029" t="0"/>
          <a:stretch/>
        </p:blipFill>
        <p:spPr>
          <a:xfrm>
            <a:off x="4101353" y="2266021"/>
            <a:ext cx="4141694" cy="4043082"/>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500"/>
                                        <p:tgtEl>
                                          <p:spTgt spid="5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34"/>
          <p:cNvPicPr preferRelativeResize="0"/>
          <p:nvPr/>
        </p:nvPicPr>
        <p:blipFill rotWithShape="1">
          <a:blip r:embed="rId3">
            <a:alphaModFix/>
          </a:blip>
          <a:srcRect b="0" l="0" r="0" t="0"/>
          <a:stretch/>
        </p:blipFill>
        <p:spPr>
          <a:xfrm>
            <a:off x="-152400" y="-20537"/>
            <a:ext cx="12344400" cy="6858000"/>
          </a:xfrm>
          <a:prstGeom prst="rect">
            <a:avLst/>
          </a:prstGeom>
          <a:noFill/>
          <a:ln>
            <a:noFill/>
          </a:ln>
        </p:spPr>
      </p:pic>
      <p:sp>
        <p:nvSpPr>
          <p:cNvPr id="547" name="Google Shape;547;p34"/>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548" name="Google Shape;548;p34"/>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549" name="Google Shape;549;p34"/>
          <p:cNvSpPr txBox="1"/>
          <p:nvPr/>
        </p:nvSpPr>
        <p:spPr>
          <a:xfrm>
            <a:off x="669487" y="2201107"/>
            <a:ext cx="7954560" cy="36933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Busca por palavras-chave</a:t>
            </a:r>
            <a:endParaRPr b="0" i="0" sz="1800" u="none" cap="none" strike="noStrike">
              <a:solidFill>
                <a:schemeClr val="dk1"/>
              </a:solidFill>
              <a:latin typeface="Arial"/>
              <a:ea typeface="Arial"/>
              <a:cs typeface="Arial"/>
              <a:sym typeface="Arial"/>
            </a:endParaRPr>
          </a:p>
        </p:txBody>
      </p:sp>
      <p:sp>
        <p:nvSpPr>
          <p:cNvPr id="550" name="Google Shape;550;p34"/>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551" name="Google Shape;551;p34"/>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2" name="Google Shape;552;p34"/>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FLUXO DE PROCESSAMENTO</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NO AUTOPSY</a:t>
            </a:r>
            <a:endParaRPr b="0" i="0" sz="1400" u="none" cap="none" strike="noStrike">
              <a:solidFill>
                <a:srgbClr val="000000"/>
              </a:solidFill>
              <a:latin typeface="Arial"/>
              <a:ea typeface="Arial"/>
              <a:cs typeface="Arial"/>
              <a:sym typeface="Arial"/>
            </a:endParaRPr>
          </a:p>
        </p:txBody>
      </p:sp>
      <p:sp>
        <p:nvSpPr>
          <p:cNvPr id="553" name="Google Shape;553;p34"/>
          <p:cNvSpPr/>
          <p:nvPr/>
        </p:nvSpPr>
        <p:spPr>
          <a:xfrm>
            <a:off x="4646767" y="4001114"/>
            <a:ext cx="4535358" cy="2616439"/>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554" name="Google Shape;554;p34"/>
          <p:cNvPicPr preferRelativeResize="0"/>
          <p:nvPr/>
        </p:nvPicPr>
        <p:blipFill rotWithShape="1">
          <a:blip r:embed="rId5">
            <a:alphaModFix/>
          </a:blip>
          <a:srcRect b="71242" l="77499" r="0" t="0"/>
          <a:stretch/>
        </p:blipFill>
        <p:spPr>
          <a:xfrm>
            <a:off x="3744953" y="2794896"/>
            <a:ext cx="4702093" cy="3380589"/>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500"/>
                                        <p:tgtEl>
                                          <p:spTgt spid="5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35"/>
          <p:cNvPicPr preferRelativeResize="0"/>
          <p:nvPr/>
        </p:nvPicPr>
        <p:blipFill rotWithShape="1">
          <a:blip r:embed="rId3">
            <a:alphaModFix/>
          </a:blip>
          <a:srcRect b="0" l="0" r="0" t="0"/>
          <a:stretch/>
        </p:blipFill>
        <p:spPr>
          <a:xfrm>
            <a:off x="-205257" y="-43544"/>
            <a:ext cx="12344400" cy="7072993"/>
          </a:xfrm>
          <a:prstGeom prst="rect">
            <a:avLst/>
          </a:prstGeom>
          <a:noFill/>
          <a:ln>
            <a:noFill/>
          </a:ln>
        </p:spPr>
      </p:pic>
      <p:sp>
        <p:nvSpPr>
          <p:cNvPr id="560" name="Google Shape;560;p35"/>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561" name="Google Shape;561;p35"/>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562" name="Google Shape;562;p35"/>
          <p:cNvSpPr txBox="1"/>
          <p:nvPr/>
        </p:nvSpPr>
        <p:spPr>
          <a:xfrm>
            <a:off x="669487" y="2210072"/>
            <a:ext cx="7954560" cy="36933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Criação de Relatório Técnico</a:t>
            </a:r>
            <a:endParaRPr b="0" i="0" sz="1800" u="none" cap="none" strike="noStrike">
              <a:solidFill>
                <a:schemeClr val="dk1"/>
              </a:solidFill>
              <a:latin typeface="Arial"/>
              <a:ea typeface="Arial"/>
              <a:cs typeface="Arial"/>
              <a:sym typeface="Arial"/>
            </a:endParaRPr>
          </a:p>
        </p:txBody>
      </p:sp>
      <p:sp>
        <p:nvSpPr>
          <p:cNvPr id="563" name="Google Shape;563;p35"/>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564" name="Google Shape;564;p35"/>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5" name="Google Shape;565;p35"/>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FLUXO DE PROCESSAMENTO</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NO AUTOPSY</a:t>
            </a:r>
            <a:endParaRPr b="0" i="0" sz="1400" u="none" cap="none" strike="noStrike">
              <a:solidFill>
                <a:srgbClr val="000000"/>
              </a:solidFill>
              <a:latin typeface="Arial"/>
              <a:ea typeface="Arial"/>
              <a:cs typeface="Arial"/>
              <a:sym typeface="Arial"/>
            </a:endParaRPr>
          </a:p>
        </p:txBody>
      </p:sp>
      <p:sp>
        <p:nvSpPr>
          <p:cNvPr id="566" name="Google Shape;566;p35"/>
          <p:cNvSpPr/>
          <p:nvPr/>
        </p:nvSpPr>
        <p:spPr>
          <a:xfrm>
            <a:off x="3132228" y="3992322"/>
            <a:ext cx="5927544" cy="2616439"/>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567" name="Google Shape;567;p35"/>
          <p:cNvPicPr preferRelativeResize="0"/>
          <p:nvPr/>
        </p:nvPicPr>
        <p:blipFill rotWithShape="1">
          <a:blip r:embed="rId5">
            <a:alphaModFix/>
          </a:blip>
          <a:srcRect b="0" l="0" r="0" t="0"/>
          <a:stretch/>
        </p:blipFill>
        <p:spPr>
          <a:xfrm>
            <a:off x="3493858" y="2781413"/>
            <a:ext cx="5334640" cy="3322506"/>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500"/>
                                        <p:tgtEl>
                                          <p:spTgt spid="5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36"/>
          <p:cNvPicPr preferRelativeResize="0"/>
          <p:nvPr/>
        </p:nvPicPr>
        <p:blipFill rotWithShape="1">
          <a:blip r:embed="rId3">
            <a:alphaModFix/>
          </a:blip>
          <a:srcRect b="0" l="0" r="0" t="0"/>
          <a:stretch/>
        </p:blipFill>
        <p:spPr>
          <a:xfrm>
            <a:off x="-25570" y="-11844"/>
            <a:ext cx="12344400" cy="6858000"/>
          </a:xfrm>
          <a:prstGeom prst="rect">
            <a:avLst/>
          </a:prstGeom>
          <a:noFill/>
          <a:ln>
            <a:noFill/>
          </a:ln>
        </p:spPr>
      </p:pic>
      <p:sp>
        <p:nvSpPr>
          <p:cNvPr id="573" name="Google Shape;573;p36"/>
          <p:cNvSpPr/>
          <p:nvPr/>
        </p:nvSpPr>
        <p:spPr>
          <a:xfrm>
            <a:off x="7812252" y="-272716"/>
            <a:ext cx="5823537" cy="7402039"/>
          </a:xfrm>
          <a:prstGeom prst="rect">
            <a:avLst/>
          </a:prstGeom>
          <a:gradFill>
            <a:gsLst>
              <a:gs pos="0">
                <a:srgbClr val="2C7690"/>
              </a:gs>
              <a:gs pos="50000">
                <a:srgbClr val="40ABD1"/>
              </a:gs>
              <a:gs pos="100000">
                <a:srgbClr val="4DCDFB"/>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Foto em preto e branco de estrela&#10;&#10;Descrição gerada automaticamente com confiança média" id="574" name="Google Shape;574;p36"/>
          <p:cNvPicPr preferRelativeResize="0"/>
          <p:nvPr/>
        </p:nvPicPr>
        <p:blipFill rotWithShape="1">
          <a:blip r:embed="rId4">
            <a:alphaModFix amt="20000"/>
          </a:blip>
          <a:srcRect b="0" l="0" r="0" t="0"/>
          <a:stretch/>
        </p:blipFill>
        <p:spPr>
          <a:xfrm>
            <a:off x="7537346" y="-577593"/>
            <a:ext cx="7706915" cy="7706915"/>
          </a:xfrm>
          <a:prstGeom prst="rect">
            <a:avLst/>
          </a:prstGeom>
          <a:noFill/>
          <a:ln>
            <a:noFill/>
          </a:ln>
        </p:spPr>
      </p:pic>
      <p:sp>
        <p:nvSpPr>
          <p:cNvPr id="575" name="Google Shape;575;p36"/>
          <p:cNvSpPr/>
          <p:nvPr/>
        </p:nvSpPr>
        <p:spPr>
          <a:xfrm>
            <a:off x="9927705" y="5908935"/>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576" name="Google Shape;576;p36"/>
          <p:cNvPicPr preferRelativeResize="0"/>
          <p:nvPr/>
        </p:nvPicPr>
        <p:blipFill rotWithShape="1">
          <a:blip r:embed="rId5">
            <a:alphaModFix/>
          </a:blip>
          <a:srcRect b="0" l="0" r="0" t="0"/>
          <a:stretch/>
        </p:blipFill>
        <p:spPr>
          <a:xfrm>
            <a:off x="9927705" y="6094378"/>
            <a:ext cx="1907864" cy="805543"/>
          </a:xfrm>
          <a:prstGeom prst="rect">
            <a:avLst/>
          </a:prstGeom>
          <a:noFill/>
          <a:ln>
            <a:noFill/>
          </a:ln>
        </p:spPr>
      </p:pic>
      <p:sp>
        <p:nvSpPr>
          <p:cNvPr id="577" name="Google Shape;577;p36"/>
          <p:cNvSpPr txBox="1"/>
          <p:nvPr/>
        </p:nvSpPr>
        <p:spPr>
          <a:xfrm rot="-5400000">
            <a:off x="-922240"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578" name="Google Shape;578;p36"/>
          <p:cNvSpPr/>
          <p:nvPr/>
        </p:nvSpPr>
        <p:spPr>
          <a:xfrm>
            <a:off x="163268"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9" name="Google Shape;579;p36"/>
          <p:cNvSpPr txBox="1"/>
          <p:nvPr/>
        </p:nvSpPr>
        <p:spPr>
          <a:xfrm>
            <a:off x="669486" y="3118483"/>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GERENCIAMENTO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DE CASOS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37"/>
          <p:cNvPicPr preferRelativeResize="0"/>
          <p:nvPr/>
        </p:nvPicPr>
        <p:blipFill rotWithShape="1">
          <a:blip r:embed="rId3">
            <a:alphaModFix/>
          </a:blip>
          <a:srcRect b="0" l="0" r="0" t="0"/>
          <a:stretch/>
        </p:blipFill>
        <p:spPr>
          <a:xfrm>
            <a:off x="-152400" y="-43543"/>
            <a:ext cx="12344400" cy="7311046"/>
          </a:xfrm>
          <a:prstGeom prst="rect">
            <a:avLst/>
          </a:prstGeom>
          <a:noFill/>
          <a:ln>
            <a:noFill/>
          </a:ln>
        </p:spPr>
      </p:pic>
      <p:sp>
        <p:nvSpPr>
          <p:cNvPr id="585" name="Google Shape;585;p37"/>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586" name="Google Shape;586;p37"/>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587" name="Google Shape;587;p37"/>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GERENCIAMENTO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DE CASOS</a:t>
            </a:r>
            <a:endParaRPr b="0" i="0" sz="1400" u="none" cap="none" strike="noStrike">
              <a:solidFill>
                <a:srgbClr val="000000"/>
              </a:solidFill>
              <a:latin typeface="Arial"/>
              <a:ea typeface="Arial"/>
              <a:cs typeface="Arial"/>
              <a:sym typeface="Arial"/>
            </a:endParaRPr>
          </a:p>
        </p:txBody>
      </p:sp>
      <p:sp>
        <p:nvSpPr>
          <p:cNvPr id="588" name="Google Shape;588;p37"/>
          <p:cNvSpPr txBox="1"/>
          <p:nvPr/>
        </p:nvSpPr>
        <p:spPr>
          <a:xfrm>
            <a:off x="669487" y="2201107"/>
            <a:ext cx="7954560" cy="36933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Criação de um novo caso</a:t>
            </a:r>
            <a:endParaRPr b="0" i="0" sz="1400" u="none" cap="none" strike="noStrike">
              <a:solidFill>
                <a:srgbClr val="000000"/>
              </a:solidFill>
              <a:latin typeface="Arial"/>
              <a:ea typeface="Arial"/>
              <a:cs typeface="Arial"/>
              <a:sym typeface="Arial"/>
            </a:endParaRPr>
          </a:p>
        </p:txBody>
      </p:sp>
      <p:sp>
        <p:nvSpPr>
          <p:cNvPr id="589" name="Google Shape;589;p37"/>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590" name="Google Shape;590;p37"/>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1" name="Google Shape;591;p37"/>
          <p:cNvSpPr/>
          <p:nvPr/>
        </p:nvSpPr>
        <p:spPr>
          <a:xfrm>
            <a:off x="2598100" y="3207032"/>
            <a:ext cx="6831650" cy="2616439"/>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592" name="Google Shape;592;p37"/>
          <p:cNvPicPr preferRelativeResize="0"/>
          <p:nvPr/>
        </p:nvPicPr>
        <p:blipFill rotWithShape="1">
          <a:blip r:embed="rId5">
            <a:alphaModFix/>
          </a:blip>
          <a:srcRect b="0" l="0" r="0" t="0"/>
          <a:stretch/>
        </p:blipFill>
        <p:spPr>
          <a:xfrm>
            <a:off x="3393630" y="2866894"/>
            <a:ext cx="5404739" cy="3214018"/>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500"/>
                                        <p:tgtEl>
                                          <p:spTgt spid="5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id="597" name="Google Shape;597;p38"/>
          <p:cNvPicPr preferRelativeResize="0"/>
          <p:nvPr/>
        </p:nvPicPr>
        <p:blipFill rotWithShape="1">
          <a:blip r:embed="rId3">
            <a:alphaModFix/>
          </a:blip>
          <a:srcRect b="0" l="0" r="0" t="0"/>
          <a:stretch/>
        </p:blipFill>
        <p:spPr>
          <a:xfrm>
            <a:off x="-152400" y="-115207"/>
            <a:ext cx="12630150" cy="7016750"/>
          </a:xfrm>
          <a:prstGeom prst="rect">
            <a:avLst/>
          </a:prstGeom>
          <a:noFill/>
          <a:ln>
            <a:noFill/>
          </a:ln>
        </p:spPr>
      </p:pic>
      <p:sp>
        <p:nvSpPr>
          <p:cNvPr id="598" name="Google Shape;598;p38"/>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599" name="Google Shape;599;p38"/>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600" name="Google Shape;600;p38"/>
          <p:cNvSpPr txBox="1"/>
          <p:nvPr/>
        </p:nvSpPr>
        <p:spPr>
          <a:xfrm>
            <a:off x="669487" y="2201107"/>
            <a:ext cx="7954560" cy="36933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Abrindo caso recente</a:t>
            </a:r>
            <a:endParaRPr b="0" i="0" sz="1400" u="none" cap="none" strike="noStrike">
              <a:solidFill>
                <a:srgbClr val="000000"/>
              </a:solidFill>
              <a:latin typeface="Arial"/>
              <a:ea typeface="Arial"/>
              <a:cs typeface="Arial"/>
              <a:sym typeface="Arial"/>
            </a:endParaRPr>
          </a:p>
        </p:txBody>
      </p:sp>
      <p:sp>
        <p:nvSpPr>
          <p:cNvPr id="601" name="Google Shape;601;p38"/>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602" name="Google Shape;602;p38"/>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3" name="Google Shape;603;p38"/>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GERENCIAMENTO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DE CASOS</a:t>
            </a:r>
            <a:endParaRPr b="0" i="0" sz="1400" u="none" cap="none" strike="noStrike">
              <a:solidFill>
                <a:srgbClr val="000000"/>
              </a:solidFill>
              <a:latin typeface="Arial"/>
              <a:ea typeface="Arial"/>
              <a:cs typeface="Arial"/>
              <a:sym typeface="Arial"/>
            </a:endParaRPr>
          </a:p>
        </p:txBody>
      </p:sp>
      <p:sp>
        <p:nvSpPr>
          <p:cNvPr id="604" name="Google Shape;604;p38"/>
          <p:cNvSpPr/>
          <p:nvPr/>
        </p:nvSpPr>
        <p:spPr>
          <a:xfrm>
            <a:off x="3714750" y="3207032"/>
            <a:ext cx="4743450" cy="3269968"/>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605" name="Google Shape;605;p38"/>
          <p:cNvPicPr preferRelativeResize="0"/>
          <p:nvPr/>
        </p:nvPicPr>
        <p:blipFill rotWithShape="1">
          <a:blip r:embed="rId5">
            <a:alphaModFix/>
          </a:blip>
          <a:srcRect b="67928" l="0" r="75900" t="0"/>
          <a:stretch/>
        </p:blipFill>
        <p:spPr>
          <a:xfrm>
            <a:off x="4010013" y="2794896"/>
            <a:ext cx="4171974" cy="3123006"/>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500"/>
                                        <p:tgtEl>
                                          <p:spTgt spid="6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28" name="Google Shape;128;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Padrão do plano de fundo&#10;&#10;Descrição gerada automaticamente" id="129" name="Google Shape;129;p3"/>
          <p:cNvPicPr preferRelativeResize="0"/>
          <p:nvPr/>
        </p:nvPicPr>
        <p:blipFill rotWithShape="1">
          <a:blip r:embed="rId3">
            <a:alphaModFix/>
          </a:blip>
          <a:srcRect b="0" l="0" r="0" t="0"/>
          <a:stretch/>
        </p:blipFill>
        <p:spPr>
          <a:xfrm>
            <a:off x="0" y="-76330"/>
            <a:ext cx="12192000" cy="7220079"/>
          </a:xfrm>
          <a:prstGeom prst="rect">
            <a:avLst/>
          </a:prstGeom>
          <a:noFill/>
          <a:ln>
            <a:noFill/>
          </a:ln>
        </p:spPr>
      </p:pic>
      <p:sp>
        <p:nvSpPr>
          <p:cNvPr id="130" name="Google Shape;130;p3"/>
          <p:cNvSpPr txBox="1"/>
          <p:nvPr/>
        </p:nvSpPr>
        <p:spPr>
          <a:xfrm>
            <a:off x="701489" y="3151442"/>
            <a:ext cx="4232461" cy="234172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dk1"/>
              </a:buClr>
              <a:buSzPts val="1400"/>
              <a:buFont typeface="Arial"/>
              <a:buNone/>
            </a:pPr>
            <a:r>
              <a:rPr b="1" i="0" lang="pt-BR" sz="1400" u="none" cap="none" strike="noStrike">
                <a:solidFill>
                  <a:schemeClr val="dk1"/>
                </a:solidFill>
                <a:latin typeface="Arial"/>
                <a:ea typeface="Arial"/>
                <a:cs typeface="Arial"/>
                <a:sym typeface="Arial"/>
              </a:rPr>
              <a:t>A AFD – “Academia de Forense Digital”</a:t>
            </a:r>
            <a:endParaRPr b="0" i="0" sz="1400" u="none" cap="none" strike="noStrike">
              <a:solidFill>
                <a:srgbClr val="000000"/>
              </a:solidFill>
              <a:latin typeface="Arial"/>
              <a:ea typeface="Arial"/>
              <a:cs typeface="Arial"/>
              <a:sym typeface="Arial"/>
            </a:endParaRPr>
          </a:p>
          <a:p>
            <a:pPr indent="0" lvl="0" marL="0" marR="0" rtl="0" algn="just">
              <a:lnSpc>
                <a:spcPct val="90000"/>
              </a:lnSpc>
              <a:spcBef>
                <a:spcPts val="1000"/>
              </a:spcBef>
              <a:spcAft>
                <a:spcPts val="0"/>
              </a:spcAft>
              <a:buClr>
                <a:schemeClr val="dk1"/>
              </a:buClr>
              <a:buSzPts val="1400"/>
              <a:buFont typeface="Arial"/>
              <a:buNone/>
            </a:pPr>
            <a:r>
              <a:rPr b="0" i="0" lang="pt-BR" sz="1400" u="none" cap="none" strike="noStrike">
                <a:solidFill>
                  <a:schemeClr val="dk1"/>
                </a:solidFill>
                <a:latin typeface="Arial"/>
                <a:ea typeface="Arial"/>
                <a:cs typeface="Arial"/>
                <a:sym typeface="Arial"/>
              </a:rPr>
              <a:t>Nasceu em 2016 com o objetivo de apoiar o desenvolvimento e a boa condução da Justiça em nosso país, através da educação e do compartilhamento de conhecimentos na área de Forense Digital, possibilitando também que profissionais e estudantes ingressassem e pudessem alcançar melhor desenvolvimento em suas carreiras.</a:t>
            </a:r>
            <a:endParaRPr b="0" i="0" sz="1400" u="none" cap="none" strike="noStrike">
              <a:solidFill>
                <a:srgbClr val="000000"/>
              </a:solidFill>
              <a:latin typeface="Arial"/>
              <a:ea typeface="Arial"/>
              <a:cs typeface="Arial"/>
              <a:sym typeface="Arial"/>
            </a:endParaRPr>
          </a:p>
          <a:p>
            <a:pPr indent="0" lvl="0" marL="0" marR="0" rtl="0" algn="just">
              <a:lnSpc>
                <a:spcPct val="90000"/>
              </a:lnSpc>
              <a:spcBef>
                <a:spcPts val="1000"/>
              </a:spcBef>
              <a:spcAft>
                <a:spcPts val="0"/>
              </a:spcAft>
              <a:buClr>
                <a:schemeClr val="accent2"/>
              </a:buClr>
              <a:buSzPts val="1400"/>
              <a:buFont typeface="Arial"/>
              <a:buNone/>
            </a:pPr>
            <a:br>
              <a:rPr b="0" i="0" lang="pt-BR" sz="1400" u="none" cap="none" strike="noStrike">
                <a:solidFill>
                  <a:schemeClr val="accent2"/>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p:txBody>
      </p:sp>
      <p:sp>
        <p:nvSpPr>
          <p:cNvPr id="131" name="Google Shape;131;p3"/>
          <p:cNvSpPr txBox="1"/>
          <p:nvPr/>
        </p:nvSpPr>
        <p:spPr>
          <a:xfrm>
            <a:off x="659707" y="1380868"/>
            <a:ext cx="6553200"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62626"/>
              </a:buClr>
              <a:buSzPts val="4000"/>
              <a:buFont typeface="Arial"/>
              <a:buNone/>
            </a:pPr>
            <a:r>
              <a:rPr b="1" i="0" lang="pt-BR" sz="4000" u="none" cap="none" strike="noStrike">
                <a:solidFill>
                  <a:srgbClr val="262626"/>
                </a:solidFill>
                <a:latin typeface="Arial"/>
                <a:ea typeface="Arial"/>
                <a:cs typeface="Arial"/>
                <a:sym typeface="Arial"/>
              </a:rPr>
              <a:t>SOBRE A</a:t>
            </a:r>
            <a:r>
              <a:rPr b="1" i="0" lang="pt-BR" sz="4000" u="none" cap="none" strike="noStrike">
                <a:solidFill>
                  <a:srgbClr val="38BFF0"/>
                </a:solidFill>
                <a:latin typeface="Arial"/>
                <a:ea typeface="Arial"/>
                <a:cs typeface="Arial"/>
                <a:sym typeface="Arial"/>
              </a:rPr>
              <a:t> ACADEMIA</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DE FORENSE DIGITAL</a:t>
            </a:r>
            <a:endParaRPr b="0" i="0" sz="1400" u="none" cap="none" strike="noStrike">
              <a:solidFill>
                <a:srgbClr val="000000"/>
              </a:solidFill>
              <a:latin typeface="Arial"/>
              <a:ea typeface="Arial"/>
              <a:cs typeface="Arial"/>
              <a:sym typeface="Arial"/>
            </a:endParaRPr>
          </a:p>
        </p:txBody>
      </p:sp>
      <p:pic>
        <p:nvPicPr>
          <p:cNvPr id="132" name="Google Shape;132;p3"/>
          <p:cNvPicPr preferRelativeResize="0"/>
          <p:nvPr/>
        </p:nvPicPr>
        <p:blipFill rotWithShape="1">
          <a:blip r:embed="rId4">
            <a:alphaModFix/>
          </a:blip>
          <a:srcRect b="0" l="10729" r="32314" t="0"/>
          <a:stretch/>
        </p:blipFill>
        <p:spPr>
          <a:xfrm>
            <a:off x="6331527" y="23297"/>
            <a:ext cx="5860473" cy="6858000"/>
          </a:xfrm>
          <a:prstGeom prst="rect">
            <a:avLst/>
          </a:prstGeom>
          <a:noFill/>
          <a:ln>
            <a:noFill/>
          </a:ln>
        </p:spPr>
      </p:pic>
      <p:sp>
        <p:nvSpPr>
          <p:cNvPr id="133" name="Google Shape;133;p3"/>
          <p:cNvSpPr/>
          <p:nvPr/>
        </p:nvSpPr>
        <p:spPr>
          <a:xfrm>
            <a:off x="7033016" y="697810"/>
            <a:ext cx="3512258" cy="1635964"/>
          </a:xfrm>
          <a:prstGeom prst="rect">
            <a:avLst/>
          </a:prstGeom>
          <a:solidFill>
            <a:srgbClr val="F2F2F2"/>
          </a:solidFill>
          <a:ln>
            <a:noFill/>
          </a:ln>
          <a:effectLst>
            <a:outerShdw blurRad="330200" sx="97000" rotWithShape="0" algn="ctr" dir="3720000" dist="254000" sy="97000">
              <a:schemeClr val="dk1">
                <a:alpha val="34509"/>
              </a:schemeClr>
            </a:outerShdw>
          </a:effectLst>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4" name="Google Shape;134;p3"/>
          <p:cNvSpPr/>
          <p:nvPr/>
        </p:nvSpPr>
        <p:spPr>
          <a:xfrm>
            <a:off x="7033016" y="681037"/>
            <a:ext cx="3512257" cy="215534"/>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5" name="Google Shape;135;p3"/>
          <p:cNvSpPr/>
          <p:nvPr/>
        </p:nvSpPr>
        <p:spPr>
          <a:xfrm>
            <a:off x="6512747" y="2639515"/>
            <a:ext cx="3512258" cy="1651403"/>
          </a:xfrm>
          <a:prstGeom prst="rect">
            <a:avLst/>
          </a:prstGeom>
          <a:solidFill>
            <a:srgbClr val="F2F2F2"/>
          </a:solidFill>
          <a:ln>
            <a:noFill/>
          </a:ln>
          <a:effectLst>
            <a:outerShdw blurRad="330200" sx="97000" rotWithShape="0" algn="ctr" dir="3720000" dist="254000" sy="97000">
              <a:schemeClr val="dk1">
                <a:alpha val="34509"/>
              </a:schemeClr>
            </a:outerShdw>
          </a:effectLst>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 name="Google Shape;136;p3"/>
          <p:cNvSpPr/>
          <p:nvPr/>
        </p:nvSpPr>
        <p:spPr>
          <a:xfrm>
            <a:off x="6512747" y="2639299"/>
            <a:ext cx="3512257" cy="215534"/>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7" name="Google Shape;137;p3"/>
          <p:cNvSpPr/>
          <p:nvPr/>
        </p:nvSpPr>
        <p:spPr>
          <a:xfrm>
            <a:off x="5675764" y="4603910"/>
            <a:ext cx="3512258" cy="1707990"/>
          </a:xfrm>
          <a:prstGeom prst="rect">
            <a:avLst/>
          </a:prstGeom>
          <a:solidFill>
            <a:srgbClr val="F2F2F2"/>
          </a:solidFill>
          <a:ln>
            <a:noFill/>
          </a:ln>
          <a:effectLst>
            <a:outerShdw blurRad="330200" sx="97000" rotWithShape="0" algn="ctr" dir="3720000" dist="254000" sy="97000">
              <a:schemeClr val="dk1">
                <a:alpha val="34509"/>
              </a:schemeClr>
            </a:outerShdw>
          </a:effectLst>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8" name="Google Shape;138;p3"/>
          <p:cNvSpPr/>
          <p:nvPr/>
        </p:nvSpPr>
        <p:spPr>
          <a:xfrm>
            <a:off x="5675764" y="4603910"/>
            <a:ext cx="3512257" cy="215534"/>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9" name="Google Shape;139;p3"/>
          <p:cNvSpPr txBox="1"/>
          <p:nvPr/>
        </p:nvSpPr>
        <p:spPr>
          <a:xfrm>
            <a:off x="7181549" y="1034540"/>
            <a:ext cx="641985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Atualmente estamos entre 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maiores instituições de Ensino</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na área de Forense Digital</a:t>
            </a:r>
            <a:endParaRPr b="0" i="0" sz="1400" u="none" cap="none" strike="noStrike">
              <a:solidFill>
                <a:srgbClr val="000000"/>
              </a:solidFill>
              <a:latin typeface="Arial"/>
              <a:ea typeface="Arial"/>
              <a:cs typeface="Arial"/>
              <a:sym typeface="Arial"/>
            </a:endParaRPr>
          </a:p>
        </p:txBody>
      </p:sp>
      <p:sp>
        <p:nvSpPr>
          <p:cNvPr id="140" name="Google Shape;140;p3"/>
          <p:cNvSpPr txBox="1"/>
          <p:nvPr/>
        </p:nvSpPr>
        <p:spPr>
          <a:xfrm>
            <a:off x="6184044" y="2931188"/>
            <a:ext cx="6419850" cy="1200329"/>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Calibri"/>
                <a:ea typeface="Calibri"/>
                <a:cs typeface="Calibri"/>
                <a:sym typeface="Calibri"/>
              </a:rPr>
              <a:t>- Mais de mil estudantes formados</a:t>
            </a:r>
            <a:endParaRPr b="0" i="0" sz="18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Calibri"/>
                <a:ea typeface="Calibri"/>
                <a:cs typeface="Calibri"/>
                <a:sym typeface="Calibri"/>
              </a:rPr>
              <a:t>- 16 treinamentos na área</a:t>
            </a:r>
            <a:endParaRPr b="0" i="0" sz="18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Calibri"/>
                <a:ea typeface="Calibri"/>
                <a:cs typeface="Calibri"/>
                <a:sym typeface="Calibri"/>
              </a:rPr>
              <a:t>- 3.5 mil inscritos no canal do</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Calibri"/>
                <a:ea typeface="Calibri"/>
                <a:cs typeface="Calibri"/>
                <a:sym typeface="Calibri"/>
              </a:rPr>
              <a:t>YouTube e 230 vídeos publicados</a:t>
            </a:r>
            <a:endParaRPr b="0" i="0" sz="1800" u="none" cap="none" strike="noStrike">
              <a:solidFill>
                <a:schemeClr val="dk1"/>
              </a:solidFill>
              <a:latin typeface="Calibri"/>
              <a:ea typeface="Calibri"/>
              <a:cs typeface="Calibri"/>
              <a:sym typeface="Calibri"/>
            </a:endParaRPr>
          </a:p>
        </p:txBody>
      </p:sp>
      <p:sp>
        <p:nvSpPr>
          <p:cNvPr id="141" name="Google Shape;141;p3"/>
          <p:cNvSpPr txBox="1"/>
          <p:nvPr/>
        </p:nvSpPr>
        <p:spPr>
          <a:xfrm>
            <a:off x="5347061" y="4996240"/>
            <a:ext cx="6419850" cy="923330"/>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Calibri"/>
                <a:ea typeface="Calibri"/>
                <a:cs typeface="Calibri"/>
                <a:sym typeface="Calibri"/>
              </a:rPr>
              <a:t>Organizadores do AFD Summit</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Nós somos ESPECIALISTAS em</a:t>
            </a:r>
            <a:endParaRPr b="1" i="0" sz="18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Forense Digital</a:t>
            </a:r>
            <a:endParaRPr b="0" i="0" sz="1400" u="none" cap="none" strike="noStrike">
              <a:solidFill>
                <a:srgbClr val="000000"/>
              </a:solidFill>
              <a:latin typeface="Arial"/>
              <a:ea typeface="Arial"/>
              <a:cs typeface="Arial"/>
              <a:sym typeface="Arial"/>
            </a:endParaRPr>
          </a:p>
        </p:txBody>
      </p:sp>
      <p:sp>
        <p:nvSpPr>
          <p:cNvPr id="142" name="Google Shape;142;p3"/>
          <p:cNvSpPr txBox="1"/>
          <p:nvPr/>
        </p:nvSpPr>
        <p:spPr>
          <a:xfrm rot="-5400000">
            <a:off x="-791309" y="1085122"/>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143" name="Google Shape;143;p3"/>
          <p:cNvSpPr/>
          <p:nvPr/>
        </p:nvSpPr>
        <p:spPr>
          <a:xfrm>
            <a:off x="294199" y="2577919"/>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4" name="Google Shape;144;p3"/>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145" name="Google Shape;145;p3"/>
          <p:cNvPicPr preferRelativeResize="0"/>
          <p:nvPr/>
        </p:nvPicPr>
        <p:blipFill rotWithShape="1">
          <a:blip r:embed="rId5">
            <a:alphaModFix/>
          </a:blip>
          <a:srcRect b="0" l="0" r="0" t="0"/>
          <a:stretch/>
        </p:blipFill>
        <p:spPr>
          <a:xfrm>
            <a:off x="10003905" y="6008914"/>
            <a:ext cx="1907864" cy="805543"/>
          </a:xfrm>
          <a:prstGeom prst="rect">
            <a:avLst/>
          </a:prstGeom>
          <a:noFill/>
          <a:ln>
            <a:noFill/>
          </a:ln>
        </p:spPr>
      </p:pic>
      <p:sp>
        <p:nvSpPr>
          <p:cNvPr id="146" name="Google Shape;146;p3"/>
          <p:cNvSpPr/>
          <p:nvPr/>
        </p:nvSpPr>
        <p:spPr>
          <a:xfrm>
            <a:off x="6755302" y="469041"/>
            <a:ext cx="674817" cy="674817"/>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Banco com preenchimento sólido" id="147" name="Google Shape;147;p3"/>
          <p:cNvPicPr preferRelativeResize="0"/>
          <p:nvPr/>
        </p:nvPicPr>
        <p:blipFill rotWithShape="1">
          <a:blip r:embed="rId6">
            <a:alphaModFix/>
          </a:blip>
          <a:srcRect b="0" l="0" r="0" t="0"/>
          <a:stretch/>
        </p:blipFill>
        <p:spPr>
          <a:xfrm>
            <a:off x="6913606" y="583634"/>
            <a:ext cx="385052" cy="385052"/>
          </a:xfrm>
          <a:prstGeom prst="rect">
            <a:avLst/>
          </a:prstGeom>
          <a:noFill/>
          <a:ln>
            <a:noFill/>
          </a:ln>
        </p:spPr>
      </p:pic>
      <p:sp>
        <p:nvSpPr>
          <p:cNvPr id="148" name="Google Shape;148;p3"/>
          <p:cNvSpPr/>
          <p:nvPr/>
        </p:nvSpPr>
        <p:spPr>
          <a:xfrm>
            <a:off x="6210336" y="2411718"/>
            <a:ext cx="674817" cy="674817"/>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Cérebro na cabeça com preenchimento sólido" id="149" name="Google Shape;149;p3"/>
          <p:cNvPicPr preferRelativeResize="0"/>
          <p:nvPr/>
        </p:nvPicPr>
        <p:blipFill rotWithShape="1">
          <a:blip r:embed="rId7">
            <a:alphaModFix/>
          </a:blip>
          <a:srcRect b="0" l="0" r="0" t="0"/>
          <a:stretch/>
        </p:blipFill>
        <p:spPr>
          <a:xfrm>
            <a:off x="6355218" y="2550171"/>
            <a:ext cx="385052" cy="385052"/>
          </a:xfrm>
          <a:prstGeom prst="rect">
            <a:avLst/>
          </a:prstGeom>
          <a:noFill/>
          <a:ln>
            <a:noFill/>
          </a:ln>
        </p:spPr>
      </p:pic>
      <p:sp>
        <p:nvSpPr>
          <p:cNvPr id="150" name="Google Shape;150;p3"/>
          <p:cNvSpPr/>
          <p:nvPr/>
        </p:nvSpPr>
        <p:spPr>
          <a:xfrm>
            <a:off x="5321252" y="4439949"/>
            <a:ext cx="674817" cy="674817"/>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Processador com preenchimento sólido" id="151" name="Google Shape;151;p3"/>
          <p:cNvPicPr preferRelativeResize="0"/>
          <p:nvPr/>
        </p:nvPicPr>
        <p:blipFill rotWithShape="1">
          <a:blip r:embed="rId8">
            <a:alphaModFix/>
          </a:blip>
          <a:srcRect b="0" l="0" r="0" t="0"/>
          <a:stretch/>
        </p:blipFill>
        <p:spPr>
          <a:xfrm>
            <a:off x="5466134" y="4602177"/>
            <a:ext cx="385052" cy="38505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id="610" name="Google Shape;610;p39"/>
          <p:cNvPicPr preferRelativeResize="0"/>
          <p:nvPr/>
        </p:nvPicPr>
        <p:blipFill rotWithShape="1">
          <a:blip r:embed="rId3">
            <a:alphaModFix/>
          </a:blip>
          <a:srcRect b="0" l="0" r="0" t="0"/>
          <a:stretch/>
        </p:blipFill>
        <p:spPr>
          <a:xfrm>
            <a:off x="-152400" y="-209550"/>
            <a:ext cx="12344400" cy="7111093"/>
          </a:xfrm>
          <a:prstGeom prst="rect">
            <a:avLst/>
          </a:prstGeom>
          <a:noFill/>
          <a:ln>
            <a:noFill/>
          </a:ln>
        </p:spPr>
      </p:pic>
      <p:sp>
        <p:nvSpPr>
          <p:cNvPr id="611" name="Google Shape;611;p39"/>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612" name="Google Shape;612;p39"/>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613" name="Google Shape;613;p39"/>
          <p:cNvSpPr txBox="1"/>
          <p:nvPr/>
        </p:nvSpPr>
        <p:spPr>
          <a:xfrm>
            <a:off x="669487" y="2201107"/>
            <a:ext cx="7954560" cy="36933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Fechando um caso</a:t>
            </a:r>
            <a:endParaRPr b="0" i="0" sz="1400" u="none" cap="none" strike="noStrike">
              <a:solidFill>
                <a:srgbClr val="000000"/>
              </a:solidFill>
              <a:latin typeface="Arial"/>
              <a:ea typeface="Arial"/>
              <a:cs typeface="Arial"/>
              <a:sym typeface="Arial"/>
            </a:endParaRPr>
          </a:p>
        </p:txBody>
      </p:sp>
      <p:sp>
        <p:nvSpPr>
          <p:cNvPr id="614" name="Google Shape;614;p39"/>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615" name="Google Shape;615;p39"/>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6" name="Google Shape;616;p39"/>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GERENCIAMENTO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DE CASOS</a:t>
            </a:r>
            <a:endParaRPr b="0" i="0" sz="1400" u="none" cap="none" strike="noStrike">
              <a:solidFill>
                <a:srgbClr val="000000"/>
              </a:solidFill>
              <a:latin typeface="Arial"/>
              <a:ea typeface="Arial"/>
              <a:cs typeface="Arial"/>
              <a:sym typeface="Arial"/>
            </a:endParaRPr>
          </a:p>
        </p:txBody>
      </p:sp>
      <p:sp>
        <p:nvSpPr>
          <p:cNvPr id="617" name="Google Shape;617;p39"/>
          <p:cNvSpPr/>
          <p:nvPr/>
        </p:nvSpPr>
        <p:spPr>
          <a:xfrm>
            <a:off x="4210050" y="3429000"/>
            <a:ext cx="4114800" cy="2838450"/>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618" name="Google Shape;618;p39"/>
          <p:cNvPicPr preferRelativeResize="0"/>
          <p:nvPr/>
        </p:nvPicPr>
        <p:blipFill rotWithShape="1">
          <a:blip r:embed="rId5">
            <a:alphaModFix/>
          </a:blip>
          <a:srcRect b="62409" l="0" r="79044" t="0"/>
          <a:stretch/>
        </p:blipFill>
        <p:spPr>
          <a:xfrm>
            <a:off x="4790514" y="2570439"/>
            <a:ext cx="2953871" cy="2980439"/>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500"/>
                                        <p:tgtEl>
                                          <p:spTgt spid="6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p40"/>
          <p:cNvPicPr preferRelativeResize="0"/>
          <p:nvPr/>
        </p:nvPicPr>
        <p:blipFill rotWithShape="1">
          <a:blip r:embed="rId3">
            <a:alphaModFix/>
          </a:blip>
          <a:srcRect b="0" l="0" r="0" t="0"/>
          <a:stretch/>
        </p:blipFill>
        <p:spPr>
          <a:xfrm>
            <a:off x="-152400" y="-152400"/>
            <a:ext cx="12344400" cy="7053943"/>
          </a:xfrm>
          <a:prstGeom prst="rect">
            <a:avLst/>
          </a:prstGeom>
          <a:noFill/>
          <a:ln>
            <a:noFill/>
          </a:ln>
        </p:spPr>
      </p:pic>
      <p:sp>
        <p:nvSpPr>
          <p:cNvPr id="624" name="Google Shape;624;p40"/>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625" name="Google Shape;625;p40"/>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626" name="Google Shape;626;p40"/>
          <p:cNvSpPr txBox="1"/>
          <p:nvPr/>
        </p:nvSpPr>
        <p:spPr>
          <a:xfrm>
            <a:off x="669487" y="2201107"/>
            <a:ext cx="7954560" cy="36933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Excluindo um caso</a:t>
            </a:r>
            <a:endParaRPr b="0" i="0" sz="1400" u="none" cap="none" strike="noStrike">
              <a:solidFill>
                <a:srgbClr val="000000"/>
              </a:solidFill>
              <a:latin typeface="Arial"/>
              <a:ea typeface="Arial"/>
              <a:cs typeface="Arial"/>
              <a:sym typeface="Arial"/>
            </a:endParaRPr>
          </a:p>
        </p:txBody>
      </p:sp>
      <p:sp>
        <p:nvSpPr>
          <p:cNvPr id="627" name="Google Shape;627;p40"/>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628" name="Google Shape;628;p40"/>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9" name="Google Shape;629;p40"/>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GERENCIAMENTO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DE CASOS</a:t>
            </a:r>
            <a:endParaRPr b="0" i="0" sz="1400" u="none" cap="none" strike="noStrike">
              <a:solidFill>
                <a:srgbClr val="000000"/>
              </a:solidFill>
              <a:latin typeface="Arial"/>
              <a:ea typeface="Arial"/>
              <a:cs typeface="Arial"/>
              <a:sym typeface="Arial"/>
            </a:endParaRPr>
          </a:p>
        </p:txBody>
      </p:sp>
      <p:sp>
        <p:nvSpPr>
          <p:cNvPr id="630" name="Google Shape;630;p40"/>
          <p:cNvSpPr/>
          <p:nvPr/>
        </p:nvSpPr>
        <p:spPr>
          <a:xfrm>
            <a:off x="3962399" y="3487481"/>
            <a:ext cx="2407503" cy="2521434"/>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631" name="Google Shape;631;p40"/>
          <p:cNvPicPr preferRelativeResize="0"/>
          <p:nvPr/>
        </p:nvPicPr>
        <p:blipFill rotWithShape="1">
          <a:blip r:embed="rId5">
            <a:alphaModFix/>
          </a:blip>
          <a:srcRect b="69019" l="0" r="82206" t="0"/>
          <a:stretch/>
        </p:blipFill>
        <p:spPr>
          <a:xfrm>
            <a:off x="4413457" y="2686408"/>
            <a:ext cx="3053583" cy="2990492"/>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500"/>
                                        <p:tgtEl>
                                          <p:spTgt spid="6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id="636" name="Google Shape;636;p41"/>
          <p:cNvPicPr preferRelativeResize="0"/>
          <p:nvPr/>
        </p:nvPicPr>
        <p:blipFill rotWithShape="1">
          <a:blip r:embed="rId3">
            <a:alphaModFix/>
          </a:blip>
          <a:srcRect b="0" l="0" r="0" t="0"/>
          <a:stretch/>
        </p:blipFill>
        <p:spPr>
          <a:xfrm>
            <a:off x="-25570" y="-11844"/>
            <a:ext cx="12344400" cy="6858000"/>
          </a:xfrm>
          <a:prstGeom prst="rect">
            <a:avLst/>
          </a:prstGeom>
          <a:noFill/>
          <a:ln>
            <a:noFill/>
          </a:ln>
        </p:spPr>
      </p:pic>
      <p:sp>
        <p:nvSpPr>
          <p:cNvPr id="637" name="Google Shape;637;p41"/>
          <p:cNvSpPr/>
          <p:nvPr/>
        </p:nvSpPr>
        <p:spPr>
          <a:xfrm>
            <a:off x="7812252" y="-272716"/>
            <a:ext cx="5823537" cy="7402039"/>
          </a:xfrm>
          <a:prstGeom prst="rect">
            <a:avLst/>
          </a:prstGeom>
          <a:gradFill>
            <a:gsLst>
              <a:gs pos="0">
                <a:srgbClr val="2C7690"/>
              </a:gs>
              <a:gs pos="50000">
                <a:srgbClr val="40ABD1"/>
              </a:gs>
              <a:gs pos="100000">
                <a:srgbClr val="4DCDFB"/>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Foto em preto e branco de estrela&#10;&#10;Descrição gerada automaticamente com confiança média" id="638" name="Google Shape;638;p41"/>
          <p:cNvPicPr preferRelativeResize="0"/>
          <p:nvPr/>
        </p:nvPicPr>
        <p:blipFill rotWithShape="1">
          <a:blip r:embed="rId4">
            <a:alphaModFix amt="20000"/>
          </a:blip>
          <a:srcRect b="0" l="0" r="0" t="0"/>
          <a:stretch/>
        </p:blipFill>
        <p:spPr>
          <a:xfrm>
            <a:off x="7537346" y="-577593"/>
            <a:ext cx="7706915" cy="7706915"/>
          </a:xfrm>
          <a:prstGeom prst="rect">
            <a:avLst/>
          </a:prstGeom>
          <a:noFill/>
          <a:ln>
            <a:noFill/>
          </a:ln>
        </p:spPr>
      </p:pic>
      <p:sp>
        <p:nvSpPr>
          <p:cNvPr id="639" name="Google Shape;639;p41"/>
          <p:cNvSpPr/>
          <p:nvPr/>
        </p:nvSpPr>
        <p:spPr>
          <a:xfrm>
            <a:off x="9927705" y="5908935"/>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640" name="Google Shape;640;p41"/>
          <p:cNvPicPr preferRelativeResize="0"/>
          <p:nvPr/>
        </p:nvPicPr>
        <p:blipFill rotWithShape="1">
          <a:blip r:embed="rId5">
            <a:alphaModFix/>
          </a:blip>
          <a:srcRect b="0" l="0" r="0" t="0"/>
          <a:stretch/>
        </p:blipFill>
        <p:spPr>
          <a:xfrm>
            <a:off x="9927705" y="6094378"/>
            <a:ext cx="1907864" cy="805543"/>
          </a:xfrm>
          <a:prstGeom prst="rect">
            <a:avLst/>
          </a:prstGeom>
          <a:noFill/>
          <a:ln>
            <a:noFill/>
          </a:ln>
        </p:spPr>
      </p:pic>
      <p:sp>
        <p:nvSpPr>
          <p:cNvPr id="641" name="Google Shape;641;p41"/>
          <p:cNvSpPr txBox="1"/>
          <p:nvPr/>
        </p:nvSpPr>
        <p:spPr>
          <a:xfrm rot="-5400000">
            <a:off x="-922240"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642" name="Google Shape;642;p41"/>
          <p:cNvSpPr/>
          <p:nvPr/>
        </p:nvSpPr>
        <p:spPr>
          <a:xfrm>
            <a:off x="163268"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3" name="Google Shape;643;p41"/>
          <p:cNvSpPr txBox="1"/>
          <p:nvPr/>
        </p:nvSpPr>
        <p:spPr>
          <a:xfrm>
            <a:off x="669486" y="2966044"/>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GERENCIAMENTO DE</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FONTES DE EVIDÊNCIAS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262626"/>
              </a:buClr>
              <a:buSzPts val="2000"/>
              <a:buFont typeface="Arial"/>
              <a:buNone/>
            </a:pPr>
            <a:r>
              <a:rPr b="1" i="1" lang="pt-BR" sz="2000" u="none" cap="none" strike="noStrike">
                <a:solidFill>
                  <a:srgbClr val="262626"/>
                </a:solidFill>
                <a:latin typeface="Arial"/>
                <a:ea typeface="Arial"/>
                <a:cs typeface="Arial"/>
                <a:sym typeface="Arial"/>
              </a:rPr>
              <a:t>TIPOS DE EVIDÊNCIAS LEGÍVEIS NO AUTOPSY</a:t>
            </a:r>
            <a:endParaRPr b="1" i="1" sz="2000" u="none" cap="none" strike="noStrike">
              <a:solidFill>
                <a:srgbClr val="38BFF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42"/>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649" name="Google Shape;649;p42"/>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650" name="Google Shape;650;p42"/>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651" name="Google Shape;651;p42"/>
          <p:cNvSpPr txBox="1"/>
          <p:nvPr/>
        </p:nvSpPr>
        <p:spPr>
          <a:xfrm>
            <a:off x="669486" y="1261482"/>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GERENCIAMENTO DE</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FONTES DE EVIDÊNCIAS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262626"/>
              </a:buClr>
              <a:buSzPts val="2000"/>
              <a:buFont typeface="Arial"/>
              <a:buNone/>
            </a:pPr>
            <a:r>
              <a:rPr b="1" i="1" lang="pt-BR" sz="2000" u="none" cap="none" strike="noStrike">
                <a:solidFill>
                  <a:srgbClr val="262626"/>
                </a:solidFill>
                <a:latin typeface="Arial"/>
                <a:ea typeface="Arial"/>
                <a:cs typeface="Arial"/>
                <a:sym typeface="Arial"/>
              </a:rPr>
              <a:t>TIPOS DE EVIDÊNCIAS LEGÍVEIS NO AUTOPSY</a:t>
            </a:r>
            <a:endParaRPr b="1" i="1" sz="2000" u="none" cap="none" strike="noStrike">
              <a:solidFill>
                <a:srgbClr val="38BFF0"/>
              </a:solidFill>
              <a:latin typeface="Arial"/>
              <a:ea typeface="Arial"/>
              <a:cs typeface="Arial"/>
              <a:sym typeface="Arial"/>
            </a:endParaRPr>
          </a:p>
        </p:txBody>
      </p:sp>
      <p:sp>
        <p:nvSpPr>
          <p:cNvPr id="652" name="Google Shape;652;p42"/>
          <p:cNvSpPr txBox="1"/>
          <p:nvPr/>
        </p:nvSpPr>
        <p:spPr>
          <a:xfrm>
            <a:off x="669487" y="3064929"/>
            <a:ext cx="7954560" cy="1754326"/>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Imagem de Disco ou Máquina Virtual</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RAW</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E01</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VMDK e VHD</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85750" lvl="1" marL="7429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Adicionando e excluindo evidências</a:t>
            </a:r>
            <a:endParaRPr b="0" i="0" sz="1400" u="none" cap="none" strike="noStrike">
              <a:solidFill>
                <a:srgbClr val="000000"/>
              </a:solidFill>
              <a:latin typeface="Arial"/>
              <a:ea typeface="Arial"/>
              <a:cs typeface="Arial"/>
              <a:sym typeface="Arial"/>
            </a:endParaRPr>
          </a:p>
        </p:txBody>
      </p:sp>
      <p:sp>
        <p:nvSpPr>
          <p:cNvPr id="653" name="Google Shape;653;p42"/>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654" name="Google Shape;654;p42"/>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500"/>
                                        <p:tgtEl>
                                          <p:spTgt spid="6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43"/>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660" name="Google Shape;660;p43"/>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661" name="Google Shape;661;p43"/>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662" name="Google Shape;662;p43"/>
          <p:cNvSpPr txBox="1"/>
          <p:nvPr/>
        </p:nvSpPr>
        <p:spPr>
          <a:xfrm>
            <a:off x="669486" y="2839167"/>
            <a:ext cx="7954560" cy="36933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Discos Locais</a:t>
            </a:r>
            <a:endParaRPr b="0" i="0" sz="1400" u="none" cap="none" strike="noStrike">
              <a:solidFill>
                <a:srgbClr val="000000"/>
              </a:solidFill>
              <a:latin typeface="Arial"/>
              <a:ea typeface="Arial"/>
              <a:cs typeface="Arial"/>
              <a:sym typeface="Arial"/>
            </a:endParaRPr>
          </a:p>
        </p:txBody>
      </p:sp>
      <p:sp>
        <p:nvSpPr>
          <p:cNvPr id="663" name="Google Shape;663;p43"/>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664" name="Google Shape;664;p43"/>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5" name="Google Shape;665;p43"/>
          <p:cNvSpPr txBox="1"/>
          <p:nvPr/>
        </p:nvSpPr>
        <p:spPr>
          <a:xfrm>
            <a:off x="669486" y="1261482"/>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GERENCIAMENTO DE</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FONTES DE EVIDÊNCIAS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262626"/>
              </a:buClr>
              <a:buSzPts val="2000"/>
              <a:buFont typeface="Arial"/>
              <a:buNone/>
            </a:pPr>
            <a:r>
              <a:rPr b="1" i="1" lang="pt-BR" sz="2000" u="none" cap="none" strike="noStrike">
                <a:solidFill>
                  <a:srgbClr val="262626"/>
                </a:solidFill>
                <a:latin typeface="Arial"/>
                <a:ea typeface="Arial"/>
                <a:cs typeface="Arial"/>
                <a:sym typeface="Arial"/>
              </a:rPr>
              <a:t>TIPOS DE EVIDÊNCIAS LEGÍVEIS NO AUTOPSY</a:t>
            </a:r>
            <a:endParaRPr b="1" i="1" sz="2000" u="none" cap="none" strike="noStrike">
              <a:solidFill>
                <a:srgbClr val="38BFF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500"/>
                                        <p:tgtEl>
                                          <p:spTgt spid="6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44"/>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671" name="Google Shape;671;p44"/>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672" name="Google Shape;672;p44"/>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673" name="Google Shape;673;p44"/>
          <p:cNvSpPr txBox="1"/>
          <p:nvPr/>
        </p:nvSpPr>
        <p:spPr>
          <a:xfrm>
            <a:off x="669486" y="2957614"/>
            <a:ext cx="7954560" cy="36933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Arquivos Lógicos ("soltos") e imagens Lógicas (“L01”)</a:t>
            </a:r>
            <a:endParaRPr b="0" i="0" sz="1400" u="none" cap="none" strike="noStrike">
              <a:solidFill>
                <a:srgbClr val="000000"/>
              </a:solidFill>
              <a:latin typeface="Arial"/>
              <a:ea typeface="Arial"/>
              <a:cs typeface="Arial"/>
              <a:sym typeface="Arial"/>
            </a:endParaRPr>
          </a:p>
        </p:txBody>
      </p:sp>
      <p:sp>
        <p:nvSpPr>
          <p:cNvPr id="674" name="Google Shape;674;p44"/>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675" name="Google Shape;675;p44"/>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6" name="Google Shape;676;p44"/>
          <p:cNvSpPr txBox="1"/>
          <p:nvPr/>
        </p:nvSpPr>
        <p:spPr>
          <a:xfrm>
            <a:off x="669486" y="1261482"/>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GERENCIAMENTO DE</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FONTES DE EVIDÊNCIAS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262626"/>
              </a:buClr>
              <a:buSzPts val="2000"/>
              <a:buFont typeface="Arial"/>
              <a:buNone/>
            </a:pPr>
            <a:r>
              <a:rPr b="1" i="1" lang="pt-BR" sz="2000" u="none" cap="none" strike="noStrike">
                <a:solidFill>
                  <a:srgbClr val="262626"/>
                </a:solidFill>
                <a:latin typeface="Arial"/>
                <a:ea typeface="Arial"/>
                <a:cs typeface="Arial"/>
                <a:sym typeface="Arial"/>
              </a:rPr>
              <a:t>TIPOS DE EVIDÊNCIAS LEGÍVEIS NO AUTOPSY</a:t>
            </a:r>
            <a:endParaRPr b="1" i="1" sz="2000" u="none" cap="none" strike="noStrike">
              <a:solidFill>
                <a:srgbClr val="38BFF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500"/>
                                        <p:tgtEl>
                                          <p:spTgt spid="6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p45"/>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682" name="Google Shape;682;p45"/>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683" name="Google Shape;683;p45"/>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684" name="Google Shape;684;p45"/>
          <p:cNvSpPr txBox="1"/>
          <p:nvPr/>
        </p:nvSpPr>
        <p:spPr>
          <a:xfrm>
            <a:off x="669486" y="3008689"/>
            <a:ext cx="7954560" cy="36933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Arquivo de imagem de Espaço Não Alocado</a:t>
            </a:r>
            <a:endParaRPr b="0" i="0" sz="1400" u="none" cap="none" strike="noStrike">
              <a:solidFill>
                <a:srgbClr val="000000"/>
              </a:solidFill>
              <a:latin typeface="Arial"/>
              <a:ea typeface="Arial"/>
              <a:cs typeface="Arial"/>
              <a:sym typeface="Arial"/>
            </a:endParaRPr>
          </a:p>
        </p:txBody>
      </p:sp>
      <p:sp>
        <p:nvSpPr>
          <p:cNvPr id="685" name="Google Shape;685;p45"/>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686" name="Google Shape;686;p45"/>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7" name="Google Shape;687;p45"/>
          <p:cNvSpPr txBox="1"/>
          <p:nvPr/>
        </p:nvSpPr>
        <p:spPr>
          <a:xfrm>
            <a:off x="669486" y="1261482"/>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GERENCIAMENTO DE</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FONTES DE EVIDÊNCIAS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262626"/>
              </a:buClr>
              <a:buSzPts val="2000"/>
              <a:buFont typeface="Arial"/>
              <a:buNone/>
            </a:pPr>
            <a:r>
              <a:rPr b="1" i="1" lang="pt-BR" sz="2000" u="none" cap="none" strike="noStrike">
                <a:solidFill>
                  <a:srgbClr val="262626"/>
                </a:solidFill>
                <a:latin typeface="Arial"/>
                <a:ea typeface="Arial"/>
                <a:cs typeface="Arial"/>
                <a:sym typeface="Arial"/>
              </a:rPr>
              <a:t>TIPOS DE EVIDÊNCIAS LEGÍVEIS NO AUTOPSY</a:t>
            </a:r>
            <a:endParaRPr b="1" i="1" sz="2000" u="none" cap="none" strike="noStrike">
              <a:solidFill>
                <a:srgbClr val="38BFF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500"/>
                                        <p:tgtEl>
                                          <p:spTgt spid="6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pic>
        <p:nvPicPr>
          <p:cNvPr id="692" name="Google Shape;692;p46"/>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693" name="Google Shape;693;p46"/>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694" name="Google Shape;694;p46"/>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695" name="Google Shape;695;p46"/>
          <p:cNvSpPr txBox="1"/>
          <p:nvPr/>
        </p:nvSpPr>
        <p:spPr>
          <a:xfrm>
            <a:off x="669486" y="2957614"/>
            <a:ext cx="7954560" cy="36933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Imagem de Resultados do Autopsy</a:t>
            </a:r>
            <a:endParaRPr b="0" i="0" sz="1800" u="none" cap="none" strike="noStrike">
              <a:solidFill>
                <a:schemeClr val="dk1"/>
              </a:solidFill>
              <a:latin typeface="Arial"/>
              <a:ea typeface="Arial"/>
              <a:cs typeface="Arial"/>
              <a:sym typeface="Arial"/>
            </a:endParaRPr>
          </a:p>
        </p:txBody>
      </p:sp>
      <p:sp>
        <p:nvSpPr>
          <p:cNvPr id="696" name="Google Shape;696;p46"/>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697" name="Google Shape;697;p46"/>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8" name="Google Shape;698;p46"/>
          <p:cNvSpPr txBox="1"/>
          <p:nvPr/>
        </p:nvSpPr>
        <p:spPr>
          <a:xfrm>
            <a:off x="669486" y="1261482"/>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GERENCIAMENTO DE</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FONTES DE EVIDÊNCIAS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262626"/>
              </a:buClr>
              <a:buSzPts val="2000"/>
              <a:buFont typeface="Arial"/>
              <a:buNone/>
            </a:pPr>
            <a:r>
              <a:rPr b="1" i="1" lang="pt-BR" sz="2000" u="none" cap="none" strike="noStrike">
                <a:solidFill>
                  <a:srgbClr val="262626"/>
                </a:solidFill>
                <a:latin typeface="Arial"/>
                <a:ea typeface="Arial"/>
                <a:cs typeface="Arial"/>
                <a:sym typeface="Arial"/>
              </a:rPr>
              <a:t>TIPOS DE EVIDÊNCIAS LEGÍVEIS NO AUTOPSY</a:t>
            </a:r>
            <a:endParaRPr b="1" i="1" sz="2000" u="none" cap="none" strike="noStrike">
              <a:solidFill>
                <a:srgbClr val="38BFF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500"/>
                                        <p:tgtEl>
                                          <p:spTgt spid="6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47"/>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704" name="Google Shape;704;p47"/>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705" name="Google Shape;705;p47"/>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706" name="Google Shape;706;p47"/>
          <p:cNvSpPr txBox="1"/>
          <p:nvPr/>
        </p:nvSpPr>
        <p:spPr>
          <a:xfrm>
            <a:off x="669486" y="2957614"/>
            <a:ext cx="7954560" cy="36933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Exportação de Resultados em texto do XRY</a:t>
            </a:r>
            <a:endParaRPr b="0" i="0" sz="1400" u="none" cap="none" strike="noStrike">
              <a:solidFill>
                <a:srgbClr val="000000"/>
              </a:solidFill>
              <a:latin typeface="Arial"/>
              <a:ea typeface="Arial"/>
              <a:cs typeface="Arial"/>
              <a:sym typeface="Arial"/>
            </a:endParaRPr>
          </a:p>
        </p:txBody>
      </p:sp>
      <p:sp>
        <p:nvSpPr>
          <p:cNvPr id="707" name="Google Shape;707;p47"/>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708" name="Google Shape;708;p47"/>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9" name="Google Shape;709;p47"/>
          <p:cNvSpPr txBox="1"/>
          <p:nvPr/>
        </p:nvSpPr>
        <p:spPr>
          <a:xfrm>
            <a:off x="669486" y="1261482"/>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GERENCIAMENTO DE</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FONTES DE EVIDÊNCIAS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262626"/>
              </a:buClr>
              <a:buSzPts val="2000"/>
              <a:buFont typeface="Arial"/>
              <a:buNone/>
            </a:pPr>
            <a:r>
              <a:rPr b="1" i="1" lang="pt-BR" sz="2000" u="none" cap="none" strike="noStrike">
                <a:solidFill>
                  <a:srgbClr val="262626"/>
                </a:solidFill>
                <a:latin typeface="Arial"/>
                <a:ea typeface="Arial"/>
                <a:cs typeface="Arial"/>
                <a:sym typeface="Arial"/>
              </a:rPr>
              <a:t>TIPOS DE EVIDÊNCIAS LEGÍVEIS NO AUTOPSY</a:t>
            </a:r>
            <a:endParaRPr b="1" i="1" sz="2000" u="none" cap="none" strike="noStrike">
              <a:solidFill>
                <a:srgbClr val="38BFF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500"/>
                                        <p:tgtEl>
                                          <p:spTgt spid="7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id="714" name="Google Shape;714;p48"/>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715" name="Google Shape;715;p48"/>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716" name="Google Shape;716;p48"/>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717" name="Google Shape;717;p48"/>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INTERFACE GRÁFICA</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BÁSICA</a:t>
            </a:r>
            <a:endParaRPr b="0" i="0" sz="1400" u="none" cap="none" strike="noStrike">
              <a:solidFill>
                <a:srgbClr val="000000"/>
              </a:solidFill>
              <a:latin typeface="Arial"/>
              <a:ea typeface="Arial"/>
              <a:cs typeface="Arial"/>
              <a:sym typeface="Arial"/>
            </a:endParaRPr>
          </a:p>
        </p:txBody>
      </p:sp>
      <p:sp>
        <p:nvSpPr>
          <p:cNvPr id="718" name="Google Shape;718;p48"/>
          <p:cNvSpPr txBox="1"/>
          <p:nvPr/>
        </p:nvSpPr>
        <p:spPr>
          <a:xfrm>
            <a:off x="669487" y="2201107"/>
            <a:ext cx="7954560" cy="646331"/>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Menu Principal</a:t>
            </a:r>
            <a:endParaRPr b="0" i="0" sz="1400" u="none" cap="none" strike="noStrike">
              <a:solidFill>
                <a:srgbClr val="000000"/>
              </a:solidFill>
              <a:latin typeface="Arial"/>
              <a:ea typeface="Arial"/>
              <a:cs typeface="Arial"/>
              <a:sym typeface="Arial"/>
            </a:endParaRPr>
          </a:p>
          <a:p>
            <a:pPr indent="-171450" lvl="0" marL="2857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9" name="Google Shape;719;p48"/>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720" name="Google Shape;720;p48"/>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1" name="Google Shape;721;p48"/>
          <p:cNvSpPr/>
          <p:nvPr/>
        </p:nvSpPr>
        <p:spPr>
          <a:xfrm>
            <a:off x="2680175" y="3000964"/>
            <a:ext cx="6831650" cy="2616439"/>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722" name="Google Shape;722;p48"/>
          <p:cNvPicPr preferRelativeResize="0"/>
          <p:nvPr/>
        </p:nvPicPr>
        <p:blipFill rotWithShape="1">
          <a:blip r:embed="rId5">
            <a:alphaModFix/>
          </a:blip>
          <a:srcRect b="85363" l="0" r="56912" t="0"/>
          <a:stretch/>
        </p:blipFill>
        <p:spPr>
          <a:xfrm>
            <a:off x="1862011" y="3549997"/>
            <a:ext cx="8315577" cy="1518374"/>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500"/>
                                        <p:tgtEl>
                                          <p:spTgt spid="7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57" name="Google Shape;157;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158" name="Google Shape;158;p4"/>
          <p:cNvSpPr/>
          <p:nvPr/>
        </p:nvSpPr>
        <p:spPr>
          <a:xfrm>
            <a:off x="0" y="0"/>
            <a:ext cx="12192000" cy="6858000"/>
          </a:xfrm>
          <a:prstGeom prst="rect">
            <a:avLst/>
          </a:prstGeom>
          <a:solidFill>
            <a:srgbClr val="3F3F3F"/>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9" name="Google Shape;159;p4"/>
          <p:cNvSpPr txBox="1"/>
          <p:nvPr/>
        </p:nvSpPr>
        <p:spPr>
          <a:xfrm rot="-5400000">
            <a:off x="-791309" y="1099636"/>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BFF0"/>
              </a:buClr>
              <a:buSzPts val="1200"/>
              <a:buFont typeface="Arial"/>
              <a:buNone/>
            </a:pPr>
            <a:r>
              <a:rPr b="0" i="0" lang="pt-BR" sz="1200" u="none" cap="none" strike="noStrike">
                <a:solidFill>
                  <a:srgbClr val="38BFF0"/>
                </a:solidFill>
                <a:latin typeface="Arial"/>
                <a:ea typeface="Arial"/>
                <a:cs typeface="Arial"/>
                <a:sym typeface="Arial"/>
              </a:rPr>
              <a:t>FORENSE DIGITAL</a:t>
            </a:r>
            <a:br>
              <a:rPr b="0" i="0" lang="pt-BR" sz="1200" u="none" cap="none" strike="noStrike">
                <a:solidFill>
                  <a:srgbClr val="38BFF0"/>
                </a:solidFill>
                <a:latin typeface="Arial"/>
                <a:ea typeface="Arial"/>
                <a:cs typeface="Arial"/>
                <a:sym typeface="Arial"/>
              </a:rPr>
            </a:br>
            <a:endParaRPr b="0" i="0" sz="1200" u="none" cap="none" strike="noStrike">
              <a:solidFill>
                <a:srgbClr val="38BFF0"/>
              </a:solidFill>
              <a:latin typeface="Arial"/>
              <a:ea typeface="Arial"/>
              <a:cs typeface="Arial"/>
              <a:sym typeface="Arial"/>
            </a:endParaRPr>
          </a:p>
        </p:txBody>
      </p:sp>
      <p:sp>
        <p:nvSpPr>
          <p:cNvPr id="160" name="Google Shape;160;p4"/>
          <p:cNvSpPr/>
          <p:nvPr/>
        </p:nvSpPr>
        <p:spPr>
          <a:xfrm>
            <a:off x="294199" y="2592433"/>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1" name="Google Shape;161;p4"/>
          <p:cNvPicPr preferRelativeResize="0"/>
          <p:nvPr/>
        </p:nvPicPr>
        <p:blipFill rotWithShape="1">
          <a:blip r:embed="rId3">
            <a:alphaModFix/>
          </a:blip>
          <a:srcRect b="0" l="12168" r="13721" t="0"/>
          <a:stretch/>
        </p:blipFill>
        <p:spPr>
          <a:xfrm>
            <a:off x="8286528" y="0"/>
            <a:ext cx="3903187" cy="3512868"/>
          </a:xfrm>
          <a:prstGeom prst="rect">
            <a:avLst/>
          </a:prstGeom>
          <a:noFill/>
          <a:ln>
            <a:noFill/>
          </a:ln>
        </p:spPr>
      </p:pic>
      <p:pic>
        <p:nvPicPr>
          <p:cNvPr id="162" name="Google Shape;162;p4"/>
          <p:cNvPicPr preferRelativeResize="0"/>
          <p:nvPr/>
        </p:nvPicPr>
        <p:blipFill rotWithShape="1">
          <a:blip r:embed="rId4">
            <a:alphaModFix/>
          </a:blip>
          <a:srcRect b="29727" l="0" r="10797" t="0"/>
          <a:stretch/>
        </p:blipFill>
        <p:spPr>
          <a:xfrm>
            <a:off x="8288811" y="3331688"/>
            <a:ext cx="3903188" cy="3526312"/>
          </a:xfrm>
          <a:prstGeom prst="rect">
            <a:avLst/>
          </a:prstGeom>
          <a:noFill/>
          <a:ln>
            <a:noFill/>
          </a:ln>
        </p:spPr>
      </p:pic>
      <p:sp>
        <p:nvSpPr>
          <p:cNvPr id="163" name="Google Shape;163;p4"/>
          <p:cNvSpPr/>
          <p:nvPr/>
        </p:nvSpPr>
        <p:spPr>
          <a:xfrm>
            <a:off x="7669092" y="2927092"/>
            <a:ext cx="2569029" cy="720713"/>
          </a:xfrm>
          <a:prstGeom prst="roundRect">
            <a:avLst>
              <a:gd fmla="val 16667" name="adj"/>
            </a:avLst>
          </a:prstGeom>
          <a:solidFill>
            <a:srgbClr val="38BFF0"/>
          </a:solidFill>
          <a:ln>
            <a:noFill/>
          </a:ln>
          <a:effectLst>
            <a:outerShdw blurRad="127000" sx="103000" rotWithShape="0" algn="tl" dir="4860000" dist="139700" sy="103000">
              <a:srgbClr val="000000">
                <a:alpha val="6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4" name="Google Shape;164;p4"/>
          <p:cNvSpPr txBox="1"/>
          <p:nvPr/>
        </p:nvSpPr>
        <p:spPr>
          <a:xfrm>
            <a:off x="832118" y="2673238"/>
            <a:ext cx="5263882" cy="333567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800"/>
              <a:buFont typeface="Arial"/>
              <a:buNone/>
            </a:pPr>
            <a:r>
              <a:rPr b="1" i="0" lang="pt-BR" sz="1800" u="none" cap="none" strike="noStrike">
                <a:solidFill>
                  <a:schemeClr val="lt1"/>
                </a:solidFill>
                <a:latin typeface="Arial"/>
                <a:ea typeface="Arial"/>
                <a:cs typeface="Arial"/>
                <a:sym typeface="Arial"/>
              </a:rPr>
              <a:t>Na matrícula do treinamento você recebe:</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800"/>
              <a:buFont typeface="Arial"/>
              <a:buNone/>
            </a:pPr>
            <a:r>
              <a:t/>
            </a:r>
            <a:endParaRPr b="1" i="0" sz="1800" u="none" cap="none" strike="noStrike">
              <a:solidFill>
                <a:schemeClr val="lt1"/>
              </a:solidFill>
              <a:latin typeface="Arial"/>
              <a:ea typeface="Arial"/>
              <a:cs typeface="Arial"/>
              <a:sym typeface="Arial"/>
            </a:endParaRPr>
          </a:p>
          <a:p>
            <a:pPr indent="-228600" lvl="1" marL="685800" marR="0" rtl="0" algn="l">
              <a:lnSpc>
                <a:spcPct val="90000"/>
              </a:lnSpc>
              <a:spcBef>
                <a:spcPts val="500"/>
              </a:spcBef>
              <a:spcAft>
                <a:spcPts val="0"/>
              </a:spcAft>
              <a:buClr>
                <a:schemeClr val="lt1"/>
              </a:buClr>
              <a:buSzPts val="1800"/>
              <a:buFont typeface="Arial"/>
              <a:buChar char="•"/>
            </a:pPr>
            <a:r>
              <a:rPr b="0" i="0" lang="pt-BR" sz="1800" u="none" cap="none" strike="noStrike">
                <a:solidFill>
                  <a:schemeClr val="lt1"/>
                </a:solidFill>
                <a:latin typeface="Arial"/>
                <a:ea typeface="Arial"/>
                <a:cs typeface="Arial"/>
                <a:sym typeface="Arial"/>
              </a:rPr>
              <a:t>1 ano de acesso em nossa Plataforma</a:t>
            </a:r>
            <a:endParaRPr b="0" i="0" sz="1400" u="none" cap="none" strike="noStrike">
              <a:solidFill>
                <a:srgbClr val="000000"/>
              </a:solidFill>
              <a:latin typeface="Arial"/>
              <a:ea typeface="Arial"/>
              <a:cs typeface="Arial"/>
              <a:sym typeface="Arial"/>
            </a:endParaRPr>
          </a:p>
          <a:p>
            <a:pPr indent="-228600" lvl="1" marL="685800" marR="0" rtl="0" algn="l">
              <a:lnSpc>
                <a:spcPct val="100000"/>
              </a:lnSpc>
              <a:spcBef>
                <a:spcPts val="500"/>
              </a:spcBef>
              <a:spcAft>
                <a:spcPts val="0"/>
              </a:spcAft>
              <a:buClr>
                <a:schemeClr val="lt1"/>
              </a:buClr>
              <a:buSzPts val="1800"/>
              <a:buFont typeface="Arial"/>
              <a:buChar char="•"/>
            </a:pPr>
            <a:r>
              <a:rPr b="0" i="0" lang="pt-BR" sz="1800" u="none" cap="none" strike="noStrike">
                <a:solidFill>
                  <a:schemeClr val="lt1"/>
                </a:solidFill>
                <a:latin typeface="Arial"/>
                <a:ea typeface="Arial"/>
                <a:cs typeface="Arial"/>
                <a:sym typeface="Arial"/>
              </a:rPr>
              <a:t>Acesso à versão gravada do respectivo treinamento</a:t>
            </a:r>
            <a:endParaRPr b="0" i="0" sz="1800" u="none" cap="none" strike="noStrike">
              <a:solidFill>
                <a:schemeClr val="lt1"/>
              </a:solidFill>
              <a:latin typeface="Arial"/>
              <a:ea typeface="Arial"/>
              <a:cs typeface="Arial"/>
              <a:sym typeface="Arial"/>
            </a:endParaRPr>
          </a:p>
          <a:p>
            <a:pPr indent="-228600" lvl="1" marL="685800" marR="0" rtl="0" algn="l">
              <a:lnSpc>
                <a:spcPct val="90000"/>
              </a:lnSpc>
              <a:spcBef>
                <a:spcPts val="500"/>
              </a:spcBef>
              <a:spcAft>
                <a:spcPts val="0"/>
              </a:spcAft>
              <a:buClr>
                <a:schemeClr val="lt1"/>
              </a:buClr>
              <a:buSzPts val="1800"/>
              <a:buFont typeface="Arial"/>
              <a:buChar char="•"/>
            </a:pPr>
            <a:r>
              <a:rPr b="0" i="0" lang="pt-BR" sz="1800" u="none" cap="none" strike="noStrike">
                <a:solidFill>
                  <a:schemeClr val="lt1"/>
                </a:solidFill>
                <a:latin typeface="Arial"/>
                <a:ea typeface="Arial"/>
                <a:cs typeface="Arial"/>
                <a:sym typeface="Arial"/>
              </a:rPr>
              <a:t>Livre acesso às turmas ao vivo do respectivo treinamento</a:t>
            </a:r>
            <a:endParaRPr b="0" i="0" sz="1800" u="none" cap="none" strike="noStrike">
              <a:solidFill>
                <a:schemeClr val="lt1"/>
              </a:solidFill>
              <a:latin typeface="Arial"/>
              <a:ea typeface="Arial"/>
              <a:cs typeface="Arial"/>
              <a:sym typeface="Arial"/>
            </a:endParaRPr>
          </a:p>
          <a:p>
            <a:pPr indent="-228600" lvl="1" marL="685800" marR="0" rtl="0" algn="l">
              <a:lnSpc>
                <a:spcPct val="90000"/>
              </a:lnSpc>
              <a:spcBef>
                <a:spcPts val="500"/>
              </a:spcBef>
              <a:spcAft>
                <a:spcPts val="0"/>
              </a:spcAft>
              <a:buClr>
                <a:schemeClr val="lt1"/>
              </a:buClr>
              <a:buSzPts val="1800"/>
              <a:buFont typeface="Arial"/>
              <a:buChar char="•"/>
            </a:pPr>
            <a:r>
              <a:rPr b="0" i="0" lang="pt-BR" sz="1800" u="none" cap="none" strike="noStrike">
                <a:solidFill>
                  <a:schemeClr val="lt1"/>
                </a:solidFill>
                <a:latin typeface="Arial"/>
                <a:ea typeface="Arial"/>
                <a:cs typeface="Arial"/>
                <a:sym typeface="Arial"/>
              </a:rPr>
              <a:t>MeetUps </a:t>
            </a:r>
            <a:endParaRPr b="0" i="0" sz="1400" u="none" cap="none" strike="noStrike">
              <a:solidFill>
                <a:srgbClr val="000000"/>
              </a:solidFill>
              <a:latin typeface="Arial"/>
              <a:ea typeface="Arial"/>
              <a:cs typeface="Arial"/>
              <a:sym typeface="Arial"/>
            </a:endParaRPr>
          </a:p>
          <a:p>
            <a:pPr indent="-228600" lvl="1" marL="685800" marR="0" rtl="0" algn="l">
              <a:lnSpc>
                <a:spcPct val="90000"/>
              </a:lnSpc>
              <a:spcBef>
                <a:spcPts val="500"/>
              </a:spcBef>
              <a:spcAft>
                <a:spcPts val="0"/>
              </a:spcAft>
              <a:buClr>
                <a:schemeClr val="lt1"/>
              </a:buClr>
              <a:buSzPts val="1800"/>
              <a:buFont typeface="Arial"/>
              <a:buChar char="•"/>
            </a:pPr>
            <a:r>
              <a:rPr b="0" i="0" lang="pt-BR" sz="1800" u="none" cap="none" strike="noStrike">
                <a:solidFill>
                  <a:schemeClr val="lt1"/>
                </a:solidFill>
                <a:latin typeface="Arial"/>
                <a:ea typeface="Arial"/>
                <a:cs typeface="Arial"/>
                <a:sym typeface="Arial"/>
              </a:rPr>
              <a:t>Grupos de Discussão Exclusivos</a:t>
            </a:r>
            <a:endParaRPr b="0" i="0" sz="1800" u="none" cap="none" strike="noStrike">
              <a:solidFill>
                <a:schemeClr val="lt1"/>
              </a:solidFill>
              <a:latin typeface="Arial"/>
              <a:ea typeface="Arial"/>
              <a:cs typeface="Arial"/>
              <a:sym typeface="Arial"/>
            </a:endParaRPr>
          </a:p>
          <a:p>
            <a:pPr indent="-228600" lvl="1" marL="685800" marR="0" rtl="0" algn="l">
              <a:lnSpc>
                <a:spcPct val="90000"/>
              </a:lnSpc>
              <a:spcBef>
                <a:spcPts val="500"/>
              </a:spcBef>
              <a:spcAft>
                <a:spcPts val="0"/>
              </a:spcAft>
              <a:buClr>
                <a:schemeClr val="lt1"/>
              </a:buClr>
              <a:buSzPts val="1800"/>
              <a:buFont typeface="Arial"/>
              <a:buChar char="•"/>
            </a:pPr>
            <a:r>
              <a:rPr b="0" i="0" lang="pt-BR" sz="1800" u="none" cap="none" strike="noStrike">
                <a:solidFill>
                  <a:schemeClr val="lt1"/>
                </a:solidFill>
                <a:latin typeface="Arial"/>
                <a:ea typeface="Arial"/>
                <a:cs typeface="Arial"/>
                <a:sym typeface="Arial"/>
              </a:rPr>
              <a:t>Garantia Incondicional de 7 dias</a:t>
            </a:r>
            <a:endParaRPr b="0" i="0" sz="1800" u="none" cap="none" strike="noStrike">
              <a:solidFill>
                <a:schemeClr val="lt1"/>
              </a:solidFill>
              <a:latin typeface="Arial"/>
              <a:ea typeface="Arial"/>
              <a:cs typeface="Arial"/>
              <a:sym typeface="Arial"/>
            </a:endParaRPr>
          </a:p>
          <a:p>
            <a:pPr indent="-228600" lvl="1" marL="685800" marR="0" rtl="0" algn="l">
              <a:lnSpc>
                <a:spcPct val="90000"/>
              </a:lnSpc>
              <a:spcBef>
                <a:spcPts val="500"/>
              </a:spcBef>
              <a:spcAft>
                <a:spcPts val="0"/>
              </a:spcAft>
              <a:buClr>
                <a:schemeClr val="lt1"/>
              </a:buClr>
              <a:buSzPts val="1800"/>
              <a:buFont typeface="Arial"/>
              <a:buChar char="•"/>
            </a:pPr>
            <a:r>
              <a:rPr b="0" i="0" lang="pt-BR" sz="1800" u="none" cap="none" strike="noStrike">
                <a:solidFill>
                  <a:schemeClr val="lt1"/>
                </a:solidFill>
                <a:latin typeface="Arial"/>
                <a:ea typeface="Arial"/>
                <a:cs typeface="Arial"/>
                <a:sym typeface="Arial"/>
              </a:rPr>
              <a:t>Ingresso Vip Online para o AFD Summit</a:t>
            </a:r>
            <a:br>
              <a:rPr b="0" i="0" lang="pt-BR" sz="1400" u="none" cap="none" strike="noStrike">
                <a:solidFill>
                  <a:schemeClr val="lt1"/>
                </a:solidFill>
                <a:latin typeface="Arial"/>
                <a:ea typeface="Arial"/>
                <a:cs typeface="Arial"/>
                <a:sym typeface="Arial"/>
              </a:rPr>
            </a:br>
            <a:endParaRPr b="0" i="0" sz="1400" u="none" cap="none" strike="noStrike">
              <a:solidFill>
                <a:schemeClr val="lt1"/>
              </a:solidFill>
              <a:latin typeface="Arial"/>
              <a:ea typeface="Arial"/>
              <a:cs typeface="Arial"/>
              <a:sym typeface="Arial"/>
            </a:endParaRPr>
          </a:p>
        </p:txBody>
      </p:sp>
      <p:sp>
        <p:nvSpPr>
          <p:cNvPr id="165" name="Google Shape;165;p4"/>
          <p:cNvSpPr txBox="1"/>
          <p:nvPr/>
        </p:nvSpPr>
        <p:spPr>
          <a:xfrm>
            <a:off x="788866" y="1380868"/>
            <a:ext cx="6553200"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Arial"/>
              <a:buNone/>
            </a:pPr>
            <a:r>
              <a:rPr b="1" i="0" lang="pt-BR" sz="4000" u="none" cap="none" strike="noStrike">
                <a:solidFill>
                  <a:schemeClr val="lt1"/>
                </a:solidFill>
                <a:latin typeface="Arial"/>
                <a:ea typeface="Arial"/>
                <a:cs typeface="Arial"/>
                <a:sym typeface="Arial"/>
              </a:rPr>
              <a:t>VANTAGENS</a:t>
            </a:r>
            <a:r>
              <a:rPr b="1" i="0" lang="pt-BR" sz="4000" u="none" cap="none" strike="noStrike">
                <a:solidFill>
                  <a:srgbClr val="262626"/>
                </a:solidFill>
                <a:latin typeface="Arial"/>
                <a:ea typeface="Arial"/>
                <a:cs typeface="Arial"/>
                <a:sym typeface="Arial"/>
              </a:rPr>
              <a:t> </a:t>
            </a:r>
            <a:r>
              <a:rPr b="1" i="0" lang="pt-BR" sz="4000" u="none" cap="none" strike="noStrike">
                <a:solidFill>
                  <a:srgbClr val="38BFF0"/>
                </a:solidFill>
                <a:latin typeface="Arial"/>
                <a:ea typeface="Arial"/>
                <a:cs typeface="Arial"/>
                <a:sym typeface="Arial"/>
              </a:rPr>
              <a:t>EM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FAZER PARTE!</a:t>
            </a:r>
            <a:endParaRPr b="0" i="0" sz="1400" u="none" cap="none" strike="noStrike">
              <a:solidFill>
                <a:srgbClr val="000000"/>
              </a:solidFill>
              <a:latin typeface="Arial"/>
              <a:ea typeface="Arial"/>
              <a:cs typeface="Arial"/>
              <a:sym typeface="Arial"/>
            </a:endParaRPr>
          </a:p>
        </p:txBody>
      </p:sp>
      <p:sp>
        <p:nvSpPr>
          <p:cNvPr id="166" name="Google Shape;166;p4"/>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167" name="Google Shape;167;p4"/>
          <p:cNvPicPr preferRelativeResize="0"/>
          <p:nvPr/>
        </p:nvPicPr>
        <p:blipFill rotWithShape="1">
          <a:blip r:embed="rId5">
            <a:alphaModFix/>
          </a:blip>
          <a:srcRect b="0" l="0" r="0" t="0"/>
          <a:stretch/>
        </p:blipFill>
        <p:spPr>
          <a:xfrm>
            <a:off x="10003905" y="6008914"/>
            <a:ext cx="1907864" cy="80554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id="727" name="Google Shape;727;p49"/>
          <p:cNvPicPr preferRelativeResize="0"/>
          <p:nvPr/>
        </p:nvPicPr>
        <p:blipFill rotWithShape="1">
          <a:blip r:embed="rId3">
            <a:alphaModFix/>
          </a:blip>
          <a:srcRect b="0" l="0" r="0" t="0"/>
          <a:stretch/>
        </p:blipFill>
        <p:spPr>
          <a:xfrm>
            <a:off x="-25570" y="-11844"/>
            <a:ext cx="12344400" cy="6858000"/>
          </a:xfrm>
          <a:prstGeom prst="rect">
            <a:avLst/>
          </a:prstGeom>
          <a:noFill/>
          <a:ln>
            <a:noFill/>
          </a:ln>
        </p:spPr>
      </p:pic>
      <p:sp>
        <p:nvSpPr>
          <p:cNvPr id="728" name="Google Shape;728;p49"/>
          <p:cNvSpPr/>
          <p:nvPr/>
        </p:nvSpPr>
        <p:spPr>
          <a:xfrm>
            <a:off x="7812252" y="-272716"/>
            <a:ext cx="5823537" cy="7402039"/>
          </a:xfrm>
          <a:prstGeom prst="rect">
            <a:avLst/>
          </a:prstGeom>
          <a:gradFill>
            <a:gsLst>
              <a:gs pos="0">
                <a:srgbClr val="2C7690"/>
              </a:gs>
              <a:gs pos="50000">
                <a:srgbClr val="40ABD1"/>
              </a:gs>
              <a:gs pos="100000">
                <a:srgbClr val="4DCDFB"/>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Foto em preto e branco de estrela&#10;&#10;Descrição gerada automaticamente com confiança média" id="729" name="Google Shape;729;p49"/>
          <p:cNvPicPr preferRelativeResize="0"/>
          <p:nvPr/>
        </p:nvPicPr>
        <p:blipFill rotWithShape="1">
          <a:blip r:embed="rId4">
            <a:alphaModFix amt="20000"/>
          </a:blip>
          <a:srcRect b="0" l="0" r="0" t="0"/>
          <a:stretch/>
        </p:blipFill>
        <p:spPr>
          <a:xfrm>
            <a:off x="7537346" y="-577593"/>
            <a:ext cx="7706915" cy="7706915"/>
          </a:xfrm>
          <a:prstGeom prst="rect">
            <a:avLst/>
          </a:prstGeom>
          <a:noFill/>
          <a:ln>
            <a:noFill/>
          </a:ln>
        </p:spPr>
      </p:pic>
      <p:sp>
        <p:nvSpPr>
          <p:cNvPr id="730" name="Google Shape;730;p49"/>
          <p:cNvSpPr/>
          <p:nvPr/>
        </p:nvSpPr>
        <p:spPr>
          <a:xfrm>
            <a:off x="9927705" y="5908935"/>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731" name="Google Shape;731;p49"/>
          <p:cNvPicPr preferRelativeResize="0"/>
          <p:nvPr/>
        </p:nvPicPr>
        <p:blipFill rotWithShape="1">
          <a:blip r:embed="rId5">
            <a:alphaModFix/>
          </a:blip>
          <a:srcRect b="0" l="0" r="0" t="0"/>
          <a:stretch/>
        </p:blipFill>
        <p:spPr>
          <a:xfrm>
            <a:off x="9927705" y="6094378"/>
            <a:ext cx="1907864" cy="805543"/>
          </a:xfrm>
          <a:prstGeom prst="rect">
            <a:avLst/>
          </a:prstGeom>
          <a:noFill/>
          <a:ln>
            <a:noFill/>
          </a:ln>
        </p:spPr>
      </p:pic>
      <p:sp>
        <p:nvSpPr>
          <p:cNvPr id="732" name="Google Shape;732;p49"/>
          <p:cNvSpPr txBox="1"/>
          <p:nvPr/>
        </p:nvSpPr>
        <p:spPr>
          <a:xfrm rot="-5400000">
            <a:off x="-922240"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733" name="Google Shape;733;p49"/>
          <p:cNvSpPr/>
          <p:nvPr/>
        </p:nvSpPr>
        <p:spPr>
          <a:xfrm>
            <a:off x="163268"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4" name="Google Shape;734;p49"/>
          <p:cNvSpPr txBox="1"/>
          <p:nvPr/>
        </p:nvSpPr>
        <p:spPr>
          <a:xfrm>
            <a:off x="669486" y="3275864"/>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INTERFACE GRÁFICA</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BÁSICA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pic>
        <p:nvPicPr>
          <p:cNvPr id="739" name="Google Shape;739;p50"/>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740" name="Google Shape;740;p50"/>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741" name="Google Shape;741;p50"/>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742" name="Google Shape;742;p50"/>
          <p:cNvSpPr txBox="1"/>
          <p:nvPr/>
        </p:nvSpPr>
        <p:spPr>
          <a:xfrm>
            <a:off x="669487" y="2201107"/>
            <a:ext cx="7954560" cy="646331"/>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Visualizador em Árvore</a:t>
            </a:r>
            <a:endParaRPr b="0" i="0" sz="1400" u="none" cap="none" strike="noStrike">
              <a:solidFill>
                <a:srgbClr val="000000"/>
              </a:solidFill>
              <a:latin typeface="Arial"/>
              <a:ea typeface="Arial"/>
              <a:cs typeface="Arial"/>
              <a:sym typeface="Arial"/>
            </a:endParaRPr>
          </a:p>
          <a:p>
            <a:pPr indent="-171450" lvl="0" marL="2857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3" name="Google Shape;743;p50"/>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744" name="Google Shape;744;p50"/>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5" name="Google Shape;745;p50"/>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INTERFACE GRÁFICA</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BÁSICA</a:t>
            </a:r>
            <a:endParaRPr b="0" i="0" sz="1400" u="none" cap="none" strike="noStrike">
              <a:solidFill>
                <a:srgbClr val="000000"/>
              </a:solidFill>
              <a:latin typeface="Arial"/>
              <a:ea typeface="Arial"/>
              <a:cs typeface="Arial"/>
              <a:sym typeface="Arial"/>
            </a:endParaRPr>
          </a:p>
        </p:txBody>
      </p:sp>
      <p:sp>
        <p:nvSpPr>
          <p:cNvPr id="746" name="Google Shape;746;p50"/>
          <p:cNvSpPr/>
          <p:nvPr/>
        </p:nvSpPr>
        <p:spPr>
          <a:xfrm>
            <a:off x="5527482" y="1533774"/>
            <a:ext cx="3641782" cy="4727885"/>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747" name="Google Shape;747;p50"/>
          <p:cNvPicPr preferRelativeResize="0"/>
          <p:nvPr/>
        </p:nvPicPr>
        <p:blipFill rotWithShape="1">
          <a:blip r:embed="rId5">
            <a:alphaModFix/>
          </a:blip>
          <a:srcRect b="27496" l="0" r="79044" t="0"/>
          <a:stretch/>
        </p:blipFill>
        <p:spPr>
          <a:xfrm>
            <a:off x="6096000" y="1294883"/>
            <a:ext cx="2771388" cy="5153810"/>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500"/>
                                        <p:tgtEl>
                                          <p:spTgt spid="7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p51"/>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753" name="Google Shape;753;p51"/>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754" name="Google Shape;754;p51"/>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755" name="Google Shape;755;p51"/>
          <p:cNvSpPr txBox="1"/>
          <p:nvPr/>
        </p:nvSpPr>
        <p:spPr>
          <a:xfrm>
            <a:off x="669487" y="2201107"/>
            <a:ext cx="7954560" cy="646331"/>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Busca por palavras-chave</a:t>
            </a:r>
            <a:endParaRPr b="0" i="0" sz="1400" u="none" cap="none" strike="noStrike">
              <a:solidFill>
                <a:srgbClr val="000000"/>
              </a:solidFill>
              <a:latin typeface="Arial"/>
              <a:ea typeface="Arial"/>
              <a:cs typeface="Arial"/>
              <a:sym typeface="Arial"/>
            </a:endParaRPr>
          </a:p>
          <a:p>
            <a:pPr indent="-171450" lvl="0" marL="2857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6" name="Google Shape;756;p51"/>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757" name="Google Shape;757;p51"/>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8" name="Google Shape;758;p51"/>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INTERFACE GRÁFICA</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BÁSICA</a:t>
            </a:r>
            <a:endParaRPr b="0" i="0" sz="1400" u="none" cap="none" strike="noStrike">
              <a:solidFill>
                <a:srgbClr val="000000"/>
              </a:solidFill>
              <a:latin typeface="Arial"/>
              <a:ea typeface="Arial"/>
              <a:cs typeface="Arial"/>
              <a:sym typeface="Arial"/>
            </a:endParaRPr>
          </a:p>
        </p:txBody>
      </p:sp>
      <p:sp>
        <p:nvSpPr>
          <p:cNvPr id="759" name="Google Shape;759;p51"/>
          <p:cNvSpPr/>
          <p:nvPr/>
        </p:nvSpPr>
        <p:spPr>
          <a:xfrm>
            <a:off x="4895850" y="2375452"/>
            <a:ext cx="4533900" cy="3448019"/>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760" name="Google Shape;760;p51"/>
          <p:cNvPicPr preferRelativeResize="0"/>
          <p:nvPr/>
        </p:nvPicPr>
        <p:blipFill rotWithShape="1">
          <a:blip r:embed="rId5">
            <a:alphaModFix/>
          </a:blip>
          <a:srcRect b="71242" l="77499" r="0" t="0"/>
          <a:stretch/>
        </p:blipFill>
        <p:spPr>
          <a:xfrm>
            <a:off x="3921954" y="2876551"/>
            <a:ext cx="4702093" cy="3380589"/>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500"/>
                                        <p:tgtEl>
                                          <p:spTgt spid="7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id="765" name="Google Shape;765;p52"/>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766" name="Google Shape;766;p52"/>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767" name="Google Shape;767;p52"/>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768" name="Google Shape;768;p52"/>
          <p:cNvSpPr txBox="1"/>
          <p:nvPr/>
        </p:nvSpPr>
        <p:spPr>
          <a:xfrm>
            <a:off x="669487" y="2201107"/>
            <a:ext cx="7954560" cy="646331"/>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Visualizador de Resultados</a:t>
            </a:r>
            <a:endParaRPr b="0" i="0" sz="1400" u="none" cap="none" strike="noStrike">
              <a:solidFill>
                <a:srgbClr val="000000"/>
              </a:solidFill>
              <a:latin typeface="Arial"/>
              <a:ea typeface="Arial"/>
              <a:cs typeface="Arial"/>
              <a:sym typeface="Arial"/>
            </a:endParaRPr>
          </a:p>
          <a:p>
            <a:pPr indent="-171450" lvl="0" marL="2857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9" name="Google Shape;769;p52"/>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770" name="Google Shape;770;p52"/>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1" name="Google Shape;771;p52"/>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INTERFACE GRÁFICA</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BÁSICA</a:t>
            </a:r>
            <a:endParaRPr b="0" i="0" sz="1400" u="none" cap="none" strike="noStrike">
              <a:solidFill>
                <a:srgbClr val="000000"/>
              </a:solidFill>
              <a:latin typeface="Arial"/>
              <a:ea typeface="Arial"/>
              <a:cs typeface="Arial"/>
              <a:sym typeface="Arial"/>
            </a:endParaRPr>
          </a:p>
        </p:txBody>
      </p:sp>
      <p:sp>
        <p:nvSpPr>
          <p:cNvPr id="772" name="Google Shape;772;p52"/>
          <p:cNvSpPr/>
          <p:nvPr/>
        </p:nvSpPr>
        <p:spPr>
          <a:xfrm>
            <a:off x="6872442" y="1109659"/>
            <a:ext cx="3400471" cy="3245550"/>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773" name="Google Shape;773;p52"/>
          <p:cNvPicPr preferRelativeResize="0"/>
          <p:nvPr/>
        </p:nvPicPr>
        <p:blipFill rotWithShape="1">
          <a:blip r:embed="rId5">
            <a:alphaModFix/>
          </a:blip>
          <a:srcRect b="38850" l="0" r="82647" t="29822"/>
          <a:stretch/>
        </p:blipFill>
        <p:spPr>
          <a:xfrm>
            <a:off x="5169976" y="1609427"/>
            <a:ext cx="3908612" cy="3792679"/>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500"/>
                                        <p:tgtEl>
                                          <p:spTgt spid="7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pic>
        <p:nvPicPr>
          <p:cNvPr id="778" name="Google Shape;778;p53"/>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779" name="Google Shape;779;p53"/>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780" name="Google Shape;780;p53"/>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781" name="Google Shape;781;p53"/>
          <p:cNvSpPr txBox="1"/>
          <p:nvPr/>
        </p:nvSpPr>
        <p:spPr>
          <a:xfrm>
            <a:off x="669487" y="2201107"/>
            <a:ext cx="7954560" cy="646331"/>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Visualizador de Conteúdo</a:t>
            </a:r>
            <a:endParaRPr b="0" i="0" sz="1400" u="none" cap="none" strike="noStrike">
              <a:solidFill>
                <a:srgbClr val="000000"/>
              </a:solidFill>
              <a:latin typeface="Arial"/>
              <a:ea typeface="Arial"/>
              <a:cs typeface="Arial"/>
              <a:sym typeface="Arial"/>
            </a:endParaRPr>
          </a:p>
          <a:p>
            <a:pPr indent="-171450" lvl="0" marL="2857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2" name="Google Shape;782;p53"/>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783" name="Google Shape;783;p53"/>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4" name="Google Shape;784;p53"/>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INTERFACE GRÁFICA</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BÁSICA</a:t>
            </a:r>
            <a:endParaRPr b="0" i="0" sz="1400" u="none" cap="none" strike="noStrike">
              <a:solidFill>
                <a:srgbClr val="000000"/>
              </a:solidFill>
              <a:latin typeface="Arial"/>
              <a:ea typeface="Arial"/>
              <a:cs typeface="Arial"/>
              <a:sym typeface="Arial"/>
            </a:endParaRPr>
          </a:p>
        </p:txBody>
      </p:sp>
      <p:sp>
        <p:nvSpPr>
          <p:cNvPr id="785" name="Google Shape;785;p53"/>
          <p:cNvSpPr/>
          <p:nvPr/>
        </p:nvSpPr>
        <p:spPr>
          <a:xfrm>
            <a:off x="1436050" y="2914651"/>
            <a:ext cx="5193350" cy="2877340"/>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786" name="Google Shape;786;p53"/>
          <p:cNvPicPr preferRelativeResize="0"/>
          <p:nvPr/>
        </p:nvPicPr>
        <p:blipFill rotWithShape="1">
          <a:blip r:embed="rId5">
            <a:alphaModFix/>
          </a:blip>
          <a:srcRect b="0" l="0" r="0" t="0"/>
          <a:stretch/>
        </p:blipFill>
        <p:spPr>
          <a:xfrm>
            <a:off x="2061599" y="3219688"/>
            <a:ext cx="8068801" cy="2267266"/>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81"/>
                                        </p:tgtEl>
                                        <p:attrNameLst>
                                          <p:attrName>style.visibility</p:attrName>
                                        </p:attrNameLst>
                                      </p:cBhvr>
                                      <p:to>
                                        <p:strVal val="visible"/>
                                      </p:to>
                                    </p:set>
                                    <p:animEffect filter="fade" transition="in">
                                      <p:cBhvr>
                                        <p:cTn dur="500"/>
                                        <p:tgtEl>
                                          <p:spTgt spid="7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pic>
        <p:nvPicPr>
          <p:cNvPr id="791" name="Google Shape;791;p54"/>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792" name="Google Shape;792;p54"/>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793" name="Google Shape;793;p54"/>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794" name="Google Shape;794;p54"/>
          <p:cNvSpPr txBox="1"/>
          <p:nvPr/>
        </p:nvSpPr>
        <p:spPr>
          <a:xfrm>
            <a:off x="669487" y="2201107"/>
            <a:ext cx="7954560" cy="646331"/>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Área de Status</a:t>
            </a:r>
            <a:endParaRPr b="0" i="0" sz="1400" u="none" cap="none" strike="noStrike">
              <a:solidFill>
                <a:srgbClr val="000000"/>
              </a:solidFill>
              <a:latin typeface="Arial"/>
              <a:ea typeface="Arial"/>
              <a:cs typeface="Arial"/>
              <a:sym typeface="Arial"/>
            </a:endParaRPr>
          </a:p>
          <a:p>
            <a:pPr indent="-171450" lvl="0" marL="2857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5" name="Google Shape;795;p54"/>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796" name="Google Shape;796;p54"/>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7" name="Google Shape;797;p54"/>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INTERFACE GRÁFICA</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BÁSICA</a:t>
            </a:r>
            <a:endParaRPr b="0" i="0" sz="1400" u="none" cap="none" strike="noStrike">
              <a:solidFill>
                <a:srgbClr val="000000"/>
              </a:solidFill>
              <a:latin typeface="Arial"/>
              <a:ea typeface="Arial"/>
              <a:cs typeface="Arial"/>
              <a:sym typeface="Arial"/>
            </a:endParaRPr>
          </a:p>
        </p:txBody>
      </p:sp>
      <p:sp>
        <p:nvSpPr>
          <p:cNvPr id="798" name="Google Shape;798;p54"/>
          <p:cNvSpPr/>
          <p:nvPr/>
        </p:nvSpPr>
        <p:spPr>
          <a:xfrm>
            <a:off x="1792396" y="3796058"/>
            <a:ext cx="8875603" cy="1207356"/>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799" name="Google Shape;799;p54"/>
          <p:cNvPicPr preferRelativeResize="0"/>
          <p:nvPr/>
        </p:nvPicPr>
        <p:blipFill rotWithShape="1">
          <a:blip r:embed="rId5">
            <a:alphaModFix/>
          </a:blip>
          <a:srcRect b="0" l="0" r="0" t="0"/>
          <a:stretch/>
        </p:blipFill>
        <p:spPr>
          <a:xfrm>
            <a:off x="2159711" y="3405258"/>
            <a:ext cx="8100974" cy="1207356"/>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94"/>
                                        </p:tgtEl>
                                        <p:attrNameLst>
                                          <p:attrName>style.visibility</p:attrName>
                                        </p:attrNameLst>
                                      </p:cBhvr>
                                      <p:to>
                                        <p:strVal val="visible"/>
                                      </p:to>
                                    </p:set>
                                    <p:animEffect filter="fade" transition="in">
                                      <p:cBhvr>
                                        <p:cTn dur="500"/>
                                        <p:tgtEl>
                                          <p:spTgt spid="7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pic>
        <p:nvPicPr>
          <p:cNvPr id="804" name="Google Shape;804;p55"/>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805" name="Google Shape;805;p55"/>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806" name="Google Shape;806;p55"/>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807" name="Google Shape;807;p55"/>
          <p:cNvSpPr txBox="1"/>
          <p:nvPr/>
        </p:nvSpPr>
        <p:spPr>
          <a:xfrm>
            <a:off x="669487" y="2201107"/>
            <a:ext cx="7954560" cy="36933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Lógica de Processamento do Autopsy</a:t>
            </a:r>
            <a:endParaRPr b="0" i="0" sz="1800" u="none" cap="none" strike="noStrike">
              <a:solidFill>
                <a:schemeClr val="dk1"/>
              </a:solidFill>
              <a:latin typeface="Arial"/>
              <a:ea typeface="Arial"/>
              <a:cs typeface="Arial"/>
              <a:sym typeface="Arial"/>
            </a:endParaRPr>
          </a:p>
        </p:txBody>
      </p:sp>
      <p:sp>
        <p:nvSpPr>
          <p:cNvPr id="808" name="Google Shape;808;p55"/>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809" name="Google Shape;809;p55"/>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0" name="Google Shape;810;p55"/>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INTERFACE GRÁFICA</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BÁSICA</a:t>
            </a:r>
            <a:endParaRPr b="0" i="0" sz="1400" u="none" cap="none" strike="noStrike">
              <a:solidFill>
                <a:srgbClr val="000000"/>
              </a:solidFill>
              <a:latin typeface="Arial"/>
              <a:ea typeface="Arial"/>
              <a:cs typeface="Arial"/>
              <a:sym typeface="Arial"/>
            </a:endParaRPr>
          </a:p>
        </p:txBody>
      </p:sp>
      <p:pic>
        <p:nvPicPr>
          <p:cNvPr id="811" name="Google Shape;811;p55"/>
          <p:cNvPicPr preferRelativeResize="0"/>
          <p:nvPr/>
        </p:nvPicPr>
        <p:blipFill rotWithShape="1">
          <a:blip r:embed="rId5">
            <a:alphaModFix/>
          </a:blip>
          <a:srcRect b="0" l="0" r="0" t="0"/>
          <a:stretch/>
        </p:blipFill>
        <p:spPr>
          <a:xfrm>
            <a:off x="1040467" y="2931845"/>
            <a:ext cx="6855180" cy="9409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500"/>
                                        <p:tgtEl>
                                          <p:spTgt spid="8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pic>
        <p:nvPicPr>
          <p:cNvPr id="816" name="Google Shape;816;p56"/>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817" name="Google Shape;817;p56"/>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818" name="Google Shape;818;p56"/>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819" name="Google Shape;819;p56"/>
          <p:cNvSpPr txBox="1"/>
          <p:nvPr/>
        </p:nvSpPr>
        <p:spPr>
          <a:xfrm>
            <a:off x="669487" y="2201107"/>
            <a:ext cx="7954560" cy="36933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Alvos do processamento</a:t>
            </a:r>
            <a:endParaRPr b="0" i="0" sz="1400" u="none" cap="none" strike="noStrike">
              <a:solidFill>
                <a:srgbClr val="000000"/>
              </a:solidFill>
              <a:latin typeface="Arial"/>
              <a:ea typeface="Arial"/>
              <a:cs typeface="Arial"/>
              <a:sym typeface="Arial"/>
            </a:endParaRPr>
          </a:p>
        </p:txBody>
      </p:sp>
      <p:sp>
        <p:nvSpPr>
          <p:cNvPr id="820" name="Google Shape;820;p56"/>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821" name="Google Shape;821;p56"/>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22" name="Google Shape;822;p56"/>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INTERFACE GRÁFICA</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BÁSICA</a:t>
            </a:r>
            <a:endParaRPr b="0" i="0" sz="1400" u="none" cap="none" strike="noStrike">
              <a:solidFill>
                <a:srgbClr val="000000"/>
              </a:solidFill>
              <a:latin typeface="Arial"/>
              <a:ea typeface="Arial"/>
              <a:cs typeface="Arial"/>
              <a:sym typeface="Arial"/>
            </a:endParaRPr>
          </a:p>
        </p:txBody>
      </p:sp>
      <p:sp>
        <p:nvSpPr>
          <p:cNvPr id="823" name="Google Shape;823;p56"/>
          <p:cNvSpPr/>
          <p:nvPr/>
        </p:nvSpPr>
        <p:spPr>
          <a:xfrm>
            <a:off x="3471229" y="3659340"/>
            <a:ext cx="4737847" cy="2616439"/>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824" name="Google Shape;824;p56"/>
          <p:cNvPicPr preferRelativeResize="0"/>
          <p:nvPr/>
        </p:nvPicPr>
        <p:blipFill rotWithShape="1">
          <a:blip r:embed="rId5">
            <a:alphaModFix/>
          </a:blip>
          <a:srcRect b="53774" l="0" r="41341" t="0"/>
          <a:stretch/>
        </p:blipFill>
        <p:spPr>
          <a:xfrm>
            <a:off x="4222376" y="2966859"/>
            <a:ext cx="4737847" cy="2690253"/>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500"/>
                                        <p:tgtEl>
                                          <p:spTgt spid="8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pic>
        <p:nvPicPr>
          <p:cNvPr id="829" name="Google Shape;829;p57"/>
          <p:cNvPicPr preferRelativeResize="0"/>
          <p:nvPr/>
        </p:nvPicPr>
        <p:blipFill rotWithShape="1">
          <a:blip r:embed="rId3">
            <a:alphaModFix/>
          </a:blip>
          <a:srcRect b="0" l="0" r="0" t="0"/>
          <a:stretch/>
        </p:blipFill>
        <p:spPr>
          <a:xfrm>
            <a:off x="-25570" y="-11844"/>
            <a:ext cx="12344400" cy="6858000"/>
          </a:xfrm>
          <a:prstGeom prst="rect">
            <a:avLst/>
          </a:prstGeom>
          <a:noFill/>
          <a:ln>
            <a:noFill/>
          </a:ln>
        </p:spPr>
      </p:pic>
      <p:sp>
        <p:nvSpPr>
          <p:cNvPr id="830" name="Google Shape;830;p57"/>
          <p:cNvSpPr/>
          <p:nvPr/>
        </p:nvSpPr>
        <p:spPr>
          <a:xfrm>
            <a:off x="7812252" y="-272716"/>
            <a:ext cx="5823537" cy="7402039"/>
          </a:xfrm>
          <a:prstGeom prst="rect">
            <a:avLst/>
          </a:prstGeom>
          <a:gradFill>
            <a:gsLst>
              <a:gs pos="0">
                <a:srgbClr val="2C7690"/>
              </a:gs>
              <a:gs pos="50000">
                <a:srgbClr val="40ABD1"/>
              </a:gs>
              <a:gs pos="100000">
                <a:srgbClr val="4DCDFB"/>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Foto em preto e branco de estrela&#10;&#10;Descrição gerada automaticamente com confiança média" id="831" name="Google Shape;831;p57"/>
          <p:cNvPicPr preferRelativeResize="0"/>
          <p:nvPr/>
        </p:nvPicPr>
        <p:blipFill rotWithShape="1">
          <a:blip r:embed="rId4">
            <a:alphaModFix amt="20000"/>
          </a:blip>
          <a:srcRect b="0" l="0" r="0" t="0"/>
          <a:stretch/>
        </p:blipFill>
        <p:spPr>
          <a:xfrm>
            <a:off x="7537346" y="-577593"/>
            <a:ext cx="7706915" cy="7706915"/>
          </a:xfrm>
          <a:prstGeom prst="rect">
            <a:avLst/>
          </a:prstGeom>
          <a:noFill/>
          <a:ln>
            <a:noFill/>
          </a:ln>
        </p:spPr>
      </p:pic>
      <p:sp>
        <p:nvSpPr>
          <p:cNvPr id="832" name="Google Shape;832;p57"/>
          <p:cNvSpPr/>
          <p:nvPr/>
        </p:nvSpPr>
        <p:spPr>
          <a:xfrm>
            <a:off x="9927705" y="5908935"/>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833" name="Google Shape;833;p57"/>
          <p:cNvPicPr preferRelativeResize="0"/>
          <p:nvPr/>
        </p:nvPicPr>
        <p:blipFill rotWithShape="1">
          <a:blip r:embed="rId5">
            <a:alphaModFix/>
          </a:blip>
          <a:srcRect b="0" l="0" r="0" t="0"/>
          <a:stretch/>
        </p:blipFill>
        <p:spPr>
          <a:xfrm>
            <a:off x="9927705" y="6094378"/>
            <a:ext cx="1907864" cy="805543"/>
          </a:xfrm>
          <a:prstGeom prst="rect">
            <a:avLst/>
          </a:prstGeom>
          <a:noFill/>
          <a:ln>
            <a:noFill/>
          </a:ln>
        </p:spPr>
      </p:pic>
      <p:sp>
        <p:nvSpPr>
          <p:cNvPr id="834" name="Google Shape;834;p57"/>
          <p:cNvSpPr txBox="1"/>
          <p:nvPr/>
        </p:nvSpPr>
        <p:spPr>
          <a:xfrm rot="-5400000">
            <a:off x="-922240"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835" name="Google Shape;835;p57"/>
          <p:cNvSpPr/>
          <p:nvPr/>
        </p:nvSpPr>
        <p:spPr>
          <a:xfrm>
            <a:off x="163268"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6" name="Google Shape;836;p57"/>
          <p:cNvSpPr txBox="1"/>
          <p:nvPr/>
        </p:nvSpPr>
        <p:spPr>
          <a:xfrm>
            <a:off x="669486" y="3275864"/>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MÓDULOS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000"/>
              <a:buFont typeface="Arial"/>
              <a:buNone/>
            </a:pPr>
            <a:r>
              <a:rPr b="1" i="0" lang="pt-BR" sz="4000" u="none" cap="none" strike="noStrike">
                <a:solidFill>
                  <a:schemeClr val="dk1"/>
                </a:solidFill>
                <a:latin typeface="Arial"/>
                <a:ea typeface="Arial"/>
                <a:cs typeface="Arial"/>
                <a:sym typeface="Arial"/>
              </a:rPr>
              <a:t>BÁSICOS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pic>
        <p:nvPicPr>
          <p:cNvPr id="841" name="Google Shape;841;p58"/>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842" name="Google Shape;842;p58"/>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843" name="Google Shape;843;p58"/>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844" name="Google Shape;844;p58"/>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MÓDULOS BÁSICOS</a:t>
            </a:r>
            <a:endParaRPr b="0" i="0" sz="1400" u="none" cap="none" strike="noStrike">
              <a:solidFill>
                <a:srgbClr val="000000"/>
              </a:solidFill>
              <a:latin typeface="Arial"/>
              <a:ea typeface="Arial"/>
              <a:cs typeface="Arial"/>
              <a:sym typeface="Arial"/>
            </a:endParaRPr>
          </a:p>
        </p:txBody>
      </p:sp>
      <p:sp>
        <p:nvSpPr>
          <p:cNvPr id="845" name="Google Shape;845;p58"/>
          <p:cNvSpPr txBox="1"/>
          <p:nvPr/>
        </p:nvSpPr>
        <p:spPr>
          <a:xfrm>
            <a:off x="669486" y="1958014"/>
            <a:ext cx="8770348" cy="3970318"/>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Entendendo os módulos nativos do Autopsy</a:t>
            </a:r>
            <a:endParaRPr b="0" i="0" sz="1800" u="none" cap="none" strike="noStrike">
              <a:solidFill>
                <a:schemeClr val="dk1"/>
              </a:solidFill>
              <a:latin typeface="Arial"/>
              <a:ea typeface="Arial"/>
              <a:cs typeface="Arial"/>
              <a:sym typeface="Arial"/>
            </a:endParaRPr>
          </a:p>
          <a:p>
            <a:pPr indent="-171450" lvl="0" marL="2857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800"/>
              <a:buFont typeface="Noto Sans Symbols"/>
              <a:buChar char="✔"/>
            </a:pPr>
            <a:r>
              <a:rPr b="0" i="0" lang="pt-BR" sz="1800" u="none" cap="none" strike="noStrike">
                <a:solidFill>
                  <a:schemeClr val="dk1"/>
                </a:solidFill>
                <a:latin typeface="Arial"/>
                <a:ea typeface="Arial"/>
                <a:cs typeface="Arial"/>
                <a:sym typeface="Arial"/>
              </a:rPr>
              <a:t>Recent Activity</a:t>
            </a:r>
            <a:endParaRPr b="0" i="0" sz="1800" u="none" cap="none" strike="noStrike">
              <a:solidFill>
                <a:schemeClr val="dk1"/>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800"/>
              <a:buFont typeface="Noto Sans Symbols"/>
              <a:buChar char="✔"/>
            </a:pPr>
            <a:r>
              <a:rPr b="0" i="0" lang="pt-BR" sz="1800" u="none" cap="none" strike="noStrike">
                <a:solidFill>
                  <a:schemeClr val="dk1"/>
                </a:solidFill>
                <a:latin typeface="Arial"/>
                <a:ea typeface="Arial"/>
                <a:cs typeface="Arial"/>
                <a:sym typeface="Arial"/>
              </a:rPr>
              <a:t>Hash Lookup</a:t>
            </a:r>
            <a:endParaRPr b="0" i="0" sz="1800" u="none" cap="none" strike="noStrike">
              <a:solidFill>
                <a:schemeClr val="dk1"/>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800"/>
              <a:buFont typeface="Noto Sans Symbols"/>
              <a:buChar char="✔"/>
            </a:pPr>
            <a:r>
              <a:rPr b="0" i="0" lang="pt-BR" sz="1800" u="none" cap="none" strike="noStrike">
                <a:solidFill>
                  <a:schemeClr val="dk1"/>
                </a:solidFill>
                <a:latin typeface="Arial"/>
                <a:ea typeface="Arial"/>
                <a:cs typeface="Arial"/>
                <a:sym typeface="Arial"/>
              </a:rPr>
              <a:t>File Type Identification</a:t>
            </a:r>
            <a:endParaRPr b="0" i="0" sz="1800" u="none" cap="none" strike="noStrike">
              <a:solidFill>
                <a:schemeClr val="dk1"/>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800"/>
              <a:buFont typeface="Noto Sans Symbols"/>
              <a:buChar char="✔"/>
            </a:pPr>
            <a:r>
              <a:rPr b="0" i="0" lang="pt-BR" sz="1800" u="none" cap="none" strike="noStrike">
                <a:solidFill>
                  <a:schemeClr val="dk1"/>
                </a:solidFill>
                <a:latin typeface="Arial"/>
                <a:ea typeface="Arial"/>
                <a:cs typeface="Arial"/>
                <a:sym typeface="Arial"/>
              </a:rPr>
              <a:t>Extension Mismatch Detector</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800"/>
              <a:buFont typeface="Noto Sans Symbols"/>
              <a:buChar char="✔"/>
            </a:pPr>
            <a:r>
              <a:rPr b="0" i="0" lang="pt-BR" sz="1800" u="none" cap="none" strike="noStrike">
                <a:solidFill>
                  <a:schemeClr val="dk1"/>
                </a:solidFill>
                <a:latin typeface="Arial"/>
                <a:ea typeface="Arial"/>
                <a:cs typeface="Arial"/>
                <a:sym typeface="Arial"/>
              </a:rPr>
              <a:t>Embedded File Extractor</a:t>
            </a:r>
            <a:endParaRPr b="0" i="0" sz="1800" u="none" cap="none" strike="noStrike">
              <a:solidFill>
                <a:schemeClr val="dk1"/>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800"/>
              <a:buFont typeface="Noto Sans Symbols"/>
              <a:buChar char="✔"/>
            </a:pPr>
            <a:r>
              <a:rPr b="0" i="0" lang="pt-BR" sz="1800" u="none" cap="none" strike="noStrike">
                <a:solidFill>
                  <a:schemeClr val="dk1"/>
                </a:solidFill>
                <a:latin typeface="Arial"/>
                <a:ea typeface="Arial"/>
                <a:cs typeface="Arial"/>
                <a:sym typeface="Arial"/>
              </a:rPr>
              <a:t>Picture Analyzer</a:t>
            </a:r>
            <a:endParaRPr b="0" i="0" sz="1800" u="none" cap="none" strike="noStrike">
              <a:solidFill>
                <a:schemeClr val="dk1"/>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800"/>
              <a:buFont typeface="Noto Sans Symbols"/>
              <a:buChar char="✔"/>
            </a:pPr>
            <a:r>
              <a:rPr b="0" i="0" lang="pt-BR" sz="1800" u="none" cap="none" strike="noStrike">
                <a:solidFill>
                  <a:schemeClr val="dk1"/>
                </a:solidFill>
                <a:latin typeface="Arial"/>
                <a:ea typeface="Arial"/>
                <a:cs typeface="Arial"/>
                <a:sym typeface="Arial"/>
              </a:rPr>
              <a:t>Keyword Search</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800"/>
              <a:buFont typeface="Noto Sans Symbols"/>
              <a:buChar char="✔"/>
            </a:pPr>
            <a:r>
              <a:rPr b="0" i="0" lang="pt-BR" sz="1800" u="none" cap="none" strike="noStrike">
                <a:solidFill>
                  <a:schemeClr val="dk1"/>
                </a:solidFill>
                <a:latin typeface="Arial"/>
                <a:ea typeface="Arial"/>
                <a:cs typeface="Arial"/>
                <a:sym typeface="Arial"/>
              </a:rPr>
              <a:t>Email Parser</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800"/>
              <a:buFont typeface="Noto Sans Symbols"/>
              <a:buChar char="✔"/>
            </a:pPr>
            <a:r>
              <a:rPr b="0" i="0" lang="pt-BR" sz="1800" u="none" cap="none" strike="noStrike">
                <a:solidFill>
                  <a:schemeClr val="dk1"/>
                </a:solidFill>
                <a:latin typeface="Arial"/>
                <a:ea typeface="Arial"/>
                <a:cs typeface="Arial"/>
                <a:sym typeface="Arial"/>
              </a:rPr>
              <a:t>Encryption Detection</a:t>
            </a:r>
            <a:endParaRPr b="0" i="0" sz="1800" u="none" cap="none" strike="noStrike">
              <a:solidFill>
                <a:schemeClr val="dk1"/>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800"/>
              <a:buFont typeface="Noto Sans Symbols"/>
              <a:buChar char="✔"/>
            </a:pPr>
            <a:r>
              <a:rPr b="0" i="0" lang="pt-BR" sz="1800" u="none" cap="none" strike="noStrike">
                <a:solidFill>
                  <a:schemeClr val="dk1"/>
                </a:solidFill>
                <a:latin typeface="Arial"/>
                <a:ea typeface="Arial"/>
                <a:cs typeface="Arial"/>
                <a:sym typeface="Arial"/>
              </a:rPr>
              <a:t>Interesting Files Identifier</a:t>
            </a:r>
            <a:endParaRPr b="0" i="0" sz="1800" u="none" cap="none" strike="noStrike">
              <a:solidFill>
                <a:schemeClr val="dk1"/>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800"/>
              <a:buFont typeface="Noto Sans Symbols"/>
              <a:buChar char="✔"/>
            </a:pPr>
            <a:r>
              <a:rPr b="0" i="0" lang="pt-BR" sz="1800" u="none" cap="none" strike="noStrike">
                <a:solidFill>
                  <a:schemeClr val="dk1"/>
                </a:solidFill>
                <a:latin typeface="Arial"/>
                <a:ea typeface="Arial"/>
                <a:cs typeface="Arial"/>
                <a:sym typeface="Arial"/>
              </a:rPr>
              <a:t>Central Repository</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rgbClr val="38BFF0"/>
              </a:buClr>
              <a:buSzPts val="1800"/>
              <a:buFont typeface="Noto Sans Symbols"/>
              <a:buNone/>
            </a:pPr>
            <a:r>
              <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rgbClr val="38BFF0"/>
              </a:buClr>
              <a:buSzPts val="1800"/>
              <a:buFont typeface="Noto Sans Symbols"/>
              <a:buNone/>
            </a:pPr>
            <a:r>
              <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rgbClr val="38BFF0"/>
              </a:buClr>
              <a:buSzPts val="1800"/>
              <a:buFont typeface="Noto Sans Symbols"/>
              <a:buNone/>
            </a:pPr>
            <a:r>
              <a:t/>
            </a:r>
            <a:endParaRPr b="0" i="0" sz="1800" u="none" cap="none" strike="noStrike">
              <a:solidFill>
                <a:schemeClr val="dk1"/>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800"/>
              <a:buFont typeface="Noto Sans Symbols"/>
              <a:buChar char="✔"/>
            </a:pPr>
            <a:r>
              <a:rPr b="0" i="0" lang="pt-BR" sz="1800" u="none" cap="none" strike="noStrike">
                <a:solidFill>
                  <a:schemeClr val="dk1"/>
                </a:solidFill>
                <a:latin typeface="Arial"/>
                <a:ea typeface="Arial"/>
                <a:cs typeface="Arial"/>
                <a:sym typeface="Arial"/>
              </a:rPr>
              <a:t>PhotoRec Carver</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800"/>
              <a:buFont typeface="Noto Sans Symbols"/>
              <a:buChar char="✔"/>
            </a:pPr>
            <a:r>
              <a:rPr b="0" i="0" lang="pt-BR" sz="1800" u="none" cap="none" strike="noStrike">
                <a:solidFill>
                  <a:schemeClr val="dk1"/>
                </a:solidFill>
                <a:latin typeface="Arial"/>
                <a:ea typeface="Arial"/>
                <a:cs typeface="Arial"/>
                <a:sym typeface="Arial"/>
              </a:rPr>
              <a:t>Virtual Machine Extractor</a:t>
            </a:r>
            <a:endParaRPr b="0" i="0" sz="1800" u="none" cap="none" strike="noStrike">
              <a:solidFill>
                <a:schemeClr val="dk1"/>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800"/>
              <a:buFont typeface="Noto Sans Symbols"/>
              <a:buChar char="✔"/>
            </a:pPr>
            <a:r>
              <a:rPr b="0" i="0" lang="pt-BR" sz="1800" u="none" cap="none" strike="noStrike">
                <a:solidFill>
                  <a:schemeClr val="dk1"/>
                </a:solidFill>
                <a:latin typeface="Arial"/>
                <a:ea typeface="Arial"/>
                <a:cs typeface="Arial"/>
                <a:sym typeface="Arial"/>
              </a:rPr>
              <a:t>Data Source Integrity</a:t>
            </a:r>
            <a:endParaRPr b="0" i="0" sz="1800" u="none" cap="none" strike="noStrike">
              <a:solidFill>
                <a:schemeClr val="dk1"/>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800"/>
              <a:buFont typeface="Noto Sans Symbols"/>
              <a:buChar char="✔"/>
            </a:pPr>
            <a:r>
              <a:rPr b="0" i="0" lang="pt-BR" sz="1800" u="none" cap="none" strike="noStrike">
                <a:solidFill>
                  <a:schemeClr val="dk1"/>
                </a:solidFill>
                <a:latin typeface="Arial"/>
                <a:ea typeface="Arial"/>
                <a:cs typeface="Arial"/>
                <a:sym typeface="Arial"/>
              </a:rPr>
              <a:t>Android Analyzer (aLEAPP)</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800"/>
              <a:buFont typeface="Noto Sans Symbols"/>
              <a:buChar char="✔"/>
            </a:pPr>
            <a:r>
              <a:rPr b="0" i="0" lang="pt-BR" sz="1800" u="none" cap="none" strike="noStrike">
                <a:solidFill>
                  <a:schemeClr val="dk1"/>
                </a:solidFill>
                <a:latin typeface="Arial"/>
                <a:ea typeface="Arial"/>
                <a:cs typeface="Arial"/>
                <a:sym typeface="Arial"/>
              </a:rPr>
              <a:t>DJI Drone Analyzer</a:t>
            </a:r>
            <a:endParaRPr b="0" i="0" sz="1800" u="none" cap="none" strike="noStrike">
              <a:solidFill>
                <a:schemeClr val="dk1"/>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800"/>
              <a:buFont typeface="Noto Sans Symbols"/>
              <a:buChar char="✔"/>
            </a:pPr>
            <a:r>
              <a:rPr b="0" i="0" lang="pt-BR" sz="1800" u="none" cap="none" strike="noStrike">
                <a:solidFill>
                  <a:schemeClr val="dk1"/>
                </a:solidFill>
                <a:latin typeface="Arial"/>
                <a:ea typeface="Arial"/>
                <a:cs typeface="Arial"/>
                <a:sym typeface="Arial"/>
              </a:rPr>
              <a:t>Plaso</a:t>
            </a:r>
            <a:endParaRPr b="0" i="0" sz="1800" u="none" cap="none" strike="noStrike">
              <a:solidFill>
                <a:schemeClr val="dk1"/>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800"/>
              <a:buFont typeface="Noto Sans Symbols"/>
              <a:buChar char="✔"/>
            </a:pPr>
            <a:r>
              <a:rPr b="0" i="0" lang="pt-BR" sz="1800" u="none" cap="none" strike="noStrike">
                <a:solidFill>
                  <a:schemeClr val="dk1"/>
                </a:solidFill>
                <a:latin typeface="Arial"/>
                <a:ea typeface="Arial"/>
                <a:cs typeface="Arial"/>
                <a:sym typeface="Arial"/>
              </a:rPr>
              <a:t>YARA Analyzer</a:t>
            </a:r>
            <a:endParaRPr b="0" i="0" sz="1800" u="none" cap="none" strike="noStrike">
              <a:solidFill>
                <a:schemeClr val="dk1"/>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800"/>
              <a:buFont typeface="Noto Sans Symbols"/>
              <a:buChar char="✔"/>
            </a:pPr>
            <a:r>
              <a:rPr b="0" i="0" lang="pt-BR" sz="1800" u="none" cap="none" strike="noStrike">
                <a:solidFill>
                  <a:schemeClr val="dk1"/>
                </a:solidFill>
                <a:latin typeface="Arial"/>
                <a:ea typeface="Arial"/>
                <a:cs typeface="Arial"/>
                <a:sym typeface="Arial"/>
              </a:rPr>
              <a:t>iOS Analyzer (iLEAPP)</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800"/>
              <a:buFont typeface="Noto Sans Symbols"/>
              <a:buChar char="✔"/>
            </a:pPr>
            <a:r>
              <a:rPr b="0" i="0" lang="pt-BR" sz="1800" u="none" cap="none" strike="noStrike">
                <a:solidFill>
                  <a:schemeClr val="dk1"/>
                </a:solidFill>
                <a:latin typeface="Arial"/>
                <a:ea typeface="Arial"/>
                <a:cs typeface="Arial"/>
                <a:sym typeface="Arial"/>
              </a:rPr>
              <a:t>GPX Parser</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800"/>
              <a:buFont typeface="Noto Sans Symbols"/>
              <a:buChar char="✔"/>
            </a:pPr>
            <a:r>
              <a:rPr b="0" i="0" lang="pt-BR" sz="1800" u="none" cap="none" strike="noStrike">
                <a:solidFill>
                  <a:schemeClr val="dk1"/>
                </a:solidFill>
                <a:latin typeface="Arial"/>
                <a:ea typeface="Arial"/>
                <a:cs typeface="Arial"/>
                <a:sym typeface="Arial"/>
              </a:rPr>
              <a:t>Android Analyzer</a:t>
            </a:r>
            <a:endParaRPr b="0" i="0" sz="1800" u="none" cap="none" strike="noStrike">
              <a:solidFill>
                <a:schemeClr val="dk1"/>
              </a:solidFill>
              <a:latin typeface="Arial"/>
              <a:ea typeface="Arial"/>
              <a:cs typeface="Arial"/>
              <a:sym typeface="Arial"/>
            </a:endParaRPr>
          </a:p>
        </p:txBody>
      </p:sp>
      <p:sp>
        <p:nvSpPr>
          <p:cNvPr id="846" name="Google Shape;846;p58"/>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847" name="Google Shape;847;p58"/>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500"/>
                                        <p:tgtEl>
                                          <p:spTgt spid="8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5"/>
          <p:cNvPicPr preferRelativeResize="0"/>
          <p:nvPr/>
        </p:nvPicPr>
        <p:blipFill rotWithShape="1">
          <a:blip r:embed="rId3">
            <a:alphaModFix/>
          </a:blip>
          <a:srcRect b="0" l="0" r="0" t="0"/>
          <a:stretch/>
        </p:blipFill>
        <p:spPr>
          <a:xfrm>
            <a:off x="-152400" y="0"/>
            <a:ext cx="12344400" cy="6858000"/>
          </a:xfrm>
          <a:prstGeom prst="rect">
            <a:avLst/>
          </a:prstGeom>
          <a:noFill/>
          <a:ln>
            <a:noFill/>
          </a:ln>
        </p:spPr>
      </p:pic>
      <p:sp>
        <p:nvSpPr>
          <p:cNvPr id="173" name="Google Shape;173;p5"/>
          <p:cNvSpPr/>
          <p:nvPr/>
        </p:nvSpPr>
        <p:spPr>
          <a:xfrm>
            <a:off x="11911769" y="478853"/>
            <a:ext cx="1257301" cy="2696147"/>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74" name="Google Shape;174;p5"/>
          <p:cNvSpPr txBox="1"/>
          <p:nvPr/>
        </p:nvSpPr>
        <p:spPr>
          <a:xfrm>
            <a:off x="6741104" y="1273523"/>
            <a:ext cx="4007108" cy="234172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dk1"/>
              </a:buClr>
              <a:buSzPts val="1800"/>
              <a:buFont typeface="Arial"/>
              <a:buNone/>
            </a:pPr>
            <a:r>
              <a:rPr b="0" i="0" lang="pt-BR" sz="1800" u="none" cap="none" strike="noStrike">
                <a:solidFill>
                  <a:schemeClr val="dk1"/>
                </a:solidFill>
                <a:latin typeface="Calibri"/>
                <a:ea typeface="Calibri"/>
                <a:cs typeface="Calibri"/>
                <a:sym typeface="Calibri"/>
              </a:rPr>
              <a:t>O Autopsy Forensics é o software open-source mais poderoso e mais utilizado em todo o mundo. Ser um profissional de computação forense exige o uso desta versátil e poderosa ferramenta.</a:t>
            </a:r>
            <a:endParaRPr b="0" i="0" sz="1800" u="none" cap="none" strike="noStrike">
              <a:solidFill>
                <a:schemeClr val="dk1"/>
              </a:solidFill>
              <a:latin typeface="Arial"/>
              <a:ea typeface="Arial"/>
              <a:cs typeface="Arial"/>
              <a:sym typeface="Arial"/>
            </a:endParaRPr>
          </a:p>
        </p:txBody>
      </p:sp>
      <p:sp>
        <p:nvSpPr>
          <p:cNvPr id="175" name="Google Shape;175;p5"/>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176" name="Google Shape;176;p5"/>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177" name="Google Shape;177;p5"/>
          <p:cNvSpPr/>
          <p:nvPr/>
        </p:nvSpPr>
        <p:spPr>
          <a:xfrm>
            <a:off x="6528097" y="3383281"/>
            <a:ext cx="2200344" cy="45719"/>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78" name="Google Shape;178;p5"/>
          <p:cNvSpPr txBox="1"/>
          <p:nvPr/>
        </p:nvSpPr>
        <p:spPr>
          <a:xfrm rot="-5400000">
            <a:off x="10458318"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179" name="Google Shape;179;p5"/>
          <p:cNvSpPr/>
          <p:nvPr/>
        </p:nvSpPr>
        <p:spPr>
          <a:xfrm>
            <a:off x="11543826"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Mulher usando dispositivos digitais no café Foto gratuita" id="180" name="Google Shape;180;p5"/>
          <p:cNvPicPr preferRelativeResize="0"/>
          <p:nvPr/>
        </p:nvPicPr>
        <p:blipFill rotWithShape="1">
          <a:blip r:embed="rId5">
            <a:alphaModFix/>
          </a:blip>
          <a:srcRect b="0" l="0" r="0" t="0"/>
          <a:stretch/>
        </p:blipFill>
        <p:spPr>
          <a:xfrm>
            <a:off x="-592122" y="-64075"/>
            <a:ext cx="7036430" cy="4844571"/>
          </a:xfrm>
          <a:prstGeom prst="rect">
            <a:avLst/>
          </a:prstGeom>
          <a:noFill/>
          <a:ln>
            <a:noFill/>
          </a:ln>
        </p:spPr>
      </p:pic>
      <p:sp>
        <p:nvSpPr>
          <p:cNvPr id="181" name="Google Shape;181;p5"/>
          <p:cNvSpPr/>
          <p:nvPr/>
        </p:nvSpPr>
        <p:spPr>
          <a:xfrm>
            <a:off x="439710" y="4499789"/>
            <a:ext cx="6474437" cy="1635964"/>
          </a:xfrm>
          <a:prstGeom prst="rect">
            <a:avLst/>
          </a:prstGeom>
          <a:solidFill>
            <a:srgbClr val="F2F2F2"/>
          </a:solidFill>
          <a:ln>
            <a:noFill/>
          </a:ln>
          <a:effectLst>
            <a:outerShdw blurRad="330200" sx="97000" rotWithShape="0" algn="ctr" dir="3720000" dist="254000" sy="97000">
              <a:schemeClr val="dk1">
                <a:alpha val="34509"/>
              </a:schemeClr>
            </a:outerShdw>
          </a:effectLst>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2" name="Google Shape;182;p5"/>
          <p:cNvSpPr/>
          <p:nvPr/>
        </p:nvSpPr>
        <p:spPr>
          <a:xfrm>
            <a:off x="439711" y="4483016"/>
            <a:ext cx="6474435" cy="215534"/>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3" name="Google Shape;183;p5"/>
          <p:cNvSpPr txBox="1"/>
          <p:nvPr/>
        </p:nvSpPr>
        <p:spPr>
          <a:xfrm>
            <a:off x="1608486" y="5107331"/>
            <a:ext cx="530565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62626"/>
              </a:buClr>
              <a:buSzPts val="4000"/>
              <a:buFont typeface="Arial"/>
              <a:buNone/>
            </a:pPr>
            <a:r>
              <a:rPr b="1" i="0" lang="pt-BR" sz="4000" u="none" cap="none" strike="noStrike">
                <a:solidFill>
                  <a:srgbClr val="262626"/>
                </a:solidFill>
                <a:latin typeface="Arial"/>
                <a:ea typeface="Arial"/>
                <a:cs typeface="Arial"/>
                <a:sym typeface="Arial"/>
              </a:rPr>
              <a:t>POR QUE</a:t>
            </a:r>
            <a:endParaRPr b="1" i="0" sz="4000" u="none" cap="none" strike="noStrike">
              <a:solidFill>
                <a:srgbClr val="38BFF0"/>
              </a:solidFill>
              <a:latin typeface="Arial"/>
              <a:ea typeface="Arial"/>
              <a:cs typeface="Arial"/>
              <a:sym typeface="Arial"/>
            </a:endParaRPr>
          </a:p>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Autopsy Forensics?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pic>
        <p:nvPicPr>
          <p:cNvPr id="852" name="Google Shape;852;p59"/>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853" name="Google Shape;853;p59"/>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854" name="Google Shape;854;p59"/>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855" name="Google Shape;855;p59"/>
          <p:cNvSpPr txBox="1"/>
          <p:nvPr/>
        </p:nvSpPr>
        <p:spPr>
          <a:xfrm>
            <a:off x="669487" y="2201107"/>
            <a:ext cx="8770348" cy="1477328"/>
          </a:xfrm>
          <a:prstGeom prst="rect">
            <a:avLst/>
          </a:prstGeom>
          <a:noFill/>
          <a:ln>
            <a:noFill/>
          </a:ln>
        </p:spPr>
        <p:txBody>
          <a:bodyPr anchorCtr="0" anchor="t" bIns="45700" lIns="91425" spcFirstLastPara="1" rIns="91425" wrap="square" tIns="45700">
            <a:spAutoFit/>
          </a:bodyPr>
          <a:lstStyle/>
          <a:p>
            <a:pPr indent="-285750" lvl="1" marL="742950" marR="0" rtl="0" algn="just">
              <a:lnSpc>
                <a:spcPct val="100000"/>
              </a:lnSpc>
              <a:spcBef>
                <a:spcPts val="0"/>
              </a:spcBef>
              <a:spcAft>
                <a:spcPts val="0"/>
              </a:spcAft>
              <a:buClr>
                <a:srgbClr val="38BFF0"/>
              </a:buClr>
              <a:buSzPts val="1800"/>
              <a:buFont typeface="Courier New"/>
              <a:buChar char="o"/>
            </a:pPr>
            <a:r>
              <a:rPr b="1" i="0" lang="pt-BR" sz="1800" u="none" cap="none" strike="noStrike">
                <a:solidFill>
                  <a:schemeClr val="dk1"/>
                </a:solidFill>
                <a:latin typeface="Arial"/>
                <a:ea typeface="Arial"/>
                <a:cs typeface="Arial"/>
                <a:sym typeface="Arial"/>
              </a:rPr>
              <a:t>Recent Activity (“Atividades Recentes”)</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Processa atividades recentes do usuário, tais como navegação na internet, softwares instalados, softwares executados e algumas chaves de registro.</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6" name="Google Shape;856;p59"/>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857" name="Google Shape;857;p59"/>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8" name="Google Shape;858;p59"/>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MÓDULOS BÁSICOS</a:t>
            </a:r>
            <a:endParaRPr b="0" i="0" sz="1400" u="none" cap="none" strike="noStrike">
              <a:solidFill>
                <a:srgbClr val="000000"/>
              </a:solidFill>
              <a:latin typeface="Arial"/>
              <a:ea typeface="Arial"/>
              <a:cs typeface="Arial"/>
              <a:sym typeface="Arial"/>
            </a:endParaRPr>
          </a:p>
        </p:txBody>
      </p:sp>
      <p:pic>
        <p:nvPicPr>
          <p:cNvPr id="859" name="Google Shape;859;p59"/>
          <p:cNvPicPr preferRelativeResize="0"/>
          <p:nvPr/>
        </p:nvPicPr>
        <p:blipFill rotWithShape="1">
          <a:blip r:embed="rId5">
            <a:alphaModFix/>
          </a:blip>
          <a:srcRect b="0" l="0" r="0" t="0"/>
          <a:stretch/>
        </p:blipFill>
        <p:spPr>
          <a:xfrm>
            <a:off x="1338109" y="3772466"/>
            <a:ext cx="4547302" cy="5354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500"/>
                                        <p:tgtEl>
                                          <p:spTgt spid="8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pic>
        <p:nvPicPr>
          <p:cNvPr id="864" name="Google Shape;864;p60"/>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865" name="Google Shape;865;p60"/>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866" name="Google Shape;866;p60"/>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867" name="Google Shape;867;p60"/>
          <p:cNvSpPr txBox="1"/>
          <p:nvPr/>
        </p:nvSpPr>
        <p:spPr>
          <a:xfrm>
            <a:off x="669487" y="2201107"/>
            <a:ext cx="8770348" cy="1754326"/>
          </a:xfrm>
          <a:prstGeom prst="rect">
            <a:avLst/>
          </a:prstGeom>
          <a:noFill/>
          <a:ln>
            <a:noFill/>
          </a:ln>
        </p:spPr>
        <p:txBody>
          <a:bodyPr anchorCtr="0" anchor="t" bIns="45700" lIns="91425" spcFirstLastPara="1" rIns="91425" wrap="square" tIns="45700">
            <a:spAutoFit/>
          </a:bodyPr>
          <a:lstStyle/>
          <a:p>
            <a:pPr indent="-285750" lvl="1" marL="742950" marR="0" rtl="0" algn="just">
              <a:lnSpc>
                <a:spcPct val="100000"/>
              </a:lnSpc>
              <a:spcBef>
                <a:spcPts val="0"/>
              </a:spcBef>
              <a:spcAft>
                <a:spcPts val="0"/>
              </a:spcAft>
              <a:buClr>
                <a:srgbClr val="38BFF0"/>
              </a:buClr>
              <a:buSzPts val="1800"/>
              <a:buFont typeface="Courier New"/>
              <a:buChar char="o"/>
            </a:pPr>
            <a:r>
              <a:rPr b="1" i="0" lang="pt-BR" sz="1800" u="none" cap="none" strike="noStrike">
                <a:solidFill>
                  <a:schemeClr val="dk1"/>
                </a:solidFill>
                <a:latin typeface="Arial"/>
                <a:ea typeface="Arial"/>
                <a:cs typeface="Arial"/>
                <a:sym typeface="Arial"/>
              </a:rPr>
              <a:t>Hash Lookup (“Cálculo de Hash”)</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rgbClr val="38BFF0"/>
              </a:buClr>
              <a:buSzPts val="1800"/>
              <a:buFont typeface="Courier New"/>
              <a:buNone/>
            </a:pPr>
            <a:r>
              <a:t/>
            </a:r>
            <a:endParaRPr b="0" i="0" sz="1800" u="none" cap="none" strike="noStrike">
              <a:solidFill>
                <a:schemeClr val="dk1"/>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Este módulo irá calcular o hash MD5 de cada arquivo da imagem, possibilitando comparar os dados da imagem contra as listagens das bibliotecas de Hash, arquivos notáveis, etc.</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rgbClr val="38BFF0"/>
              </a:buClr>
              <a:buSzPts val="1800"/>
              <a:buFont typeface="Courier New"/>
              <a:buNone/>
            </a:pPr>
            <a:r>
              <a:t/>
            </a:r>
            <a:endParaRPr b="0" i="0" sz="1800" u="none" cap="none" strike="noStrike">
              <a:solidFill>
                <a:schemeClr val="dk1"/>
              </a:solidFill>
              <a:latin typeface="Arial"/>
              <a:ea typeface="Arial"/>
              <a:cs typeface="Arial"/>
              <a:sym typeface="Arial"/>
            </a:endParaRPr>
          </a:p>
        </p:txBody>
      </p:sp>
      <p:sp>
        <p:nvSpPr>
          <p:cNvPr id="868" name="Google Shape;868;p60"/>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869" name="Google Shape;869;p60"/>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0" name="Google Shape;870;p60"/>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MÓDULOS BÁSICOS</a:t>
            </a:r>
            <a:endParaRPr b="0" i="0" sz="1400" u="none" cap="none" strike="noStrike">
              <a:solidFill>
                <a:srgbClr val="000000"/>
              </a:solidFill>
              <a:latin typeface="Arial"/>
              <a:ea typeface="Arial"/>
              <a:cs typeface="Arial"/>
              <a:sym typeface="Arial"/>
            </a:endParaRPr>
          </a:p>
        </p:txBody>
      </p:sp>
      <p:pic>
        <p:nvPicPr>
          <p:cNvPr id="871" name="Google Shape;871;p60"/>
          <p:cNvPicPr preferRelativeResize="0"/>
          <p:nvPr/>
        </p:nvPicPr>
        <p:blipFill rotWithShape="1">
          <a:blip r:embed="rId5">
            <a:alphaModFix/>
          </a:blip>
          <a:srcRect b="0" l="0" r="0" t="0"/>
          <a:stretch/>
        </p:blipFill>
        <p:spPr>
          <a:xfrm>
            <a:off x="1008940" y="3955433"/>
            <a:ext cx="8674164" cy="17543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500"/>
                                        <p:tgtEl>
                                          <p:spTgt spid="8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pic>
        <p:nvPicPr>
          <p:cNvPr id="876" name="Google Shape;876;p61"/>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877" name="Google Shape;877;p61"/>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878" name="Google Shape;878;p61"/>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879" name="Google Shape;879;p61"/>
          <p:cNvSpPr txBox="1"/>
          <p:nvPr/>
        </p:nvSpPr>
        <p:spPr>
          <a:xfrm>
            <a:off x="669487" y="2201107"/>
            <a:ext cx="8770348" cy="2031325"/>
          </a:xfrm>
          <a:prstGeom prst="rect">
            <a:avLst/>
          </a:prstGeom>
          <a:noFill/>
          <a:ln>
            <a:noFill/>
          </a:ln>
        </p:spPr>
        <p:txBody>
          <a:bodyPr anchorCtr="0" anchor="t" bIns="45700" lIns="91425" spcFirstLastPara="1" rIns="91425" wrap="square" tIns="45700">
            <a:spAutoFit/>
          </a:bodyPr>
          <a:lstStyle/>
          <a:p>
            <a:pPr indent="-285750" lvl="1" marL="742950" marR="0" rtl="0" algn="just">
              <a:lnSpc>
                <a:spcPct val="100000"/>
              </a:lnSpc>
              <a:spcBef>
                <a:spcPts val="0"/>
              </a:spcBef>
              <a:spcAft>
                <a:spcPts val="0"/>
              </a:spcAft>
              <a:buClr>
                <a:srgbClr val="38BFF0"/>
              </a:buClr>
              <a:buSzPts val="1800"/>
              <a:buFont typeface="Courier New"/>
              <a:buChar char="o"/>
            </a:pPr>
            <a:r>
              <a:rPr b="1" i="0" lang="pt-BR" sz="1800" u="none" cap="none" strike="noStrike">
                <a:solidFill>
                  <a:schemeClr val="dk1"/>
                </a:solidFill>
                <a:latin typeface="Arial"/>
                <a:ea typeface="Arial"/>
                <a:cs typeface="Arial"/>
                <a:sym typeface="Arial"/>
              </a:rPr>
              <a:t>File Type Identification (“Identificação de Tipos de Arquivos”)</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rgbClr val="38BFF0"/>
              </a:buClr>
              <a:buSzPts val="1800"/>
              <a:buFont typeface="Courier New"/>
              <a:buNone/>
            </a:pPr>
            <a:r>
              <a:t/>
            </a:r>
            <a:endParaRPr b="0" i="0" sz="1800" u="none" cap="none" strike="noStrike">
              <a:solidFill>
                <a:schemeClr val="dk1"/>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Este módulo é crucial para qualquer trabalho, pois ele irá processar as assinaturas dos arquivos, dando a capacidade para que você compara extensão vs assinatura.</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rgbClr val="38BFF0"/>
              </a:buClr>
              <a:buSzPts val="1800"/>
              <a:buFont typeface="Courier New"/>
              <a:buNone/>
            </a:pPr>
            <a:r>
              <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rgbClr val="38BFF0"/>
              </a:buClr>
              <a:buSzPts val="1800"/>
              <a:buFont typeface="Courier New"/>
              <a:buNone/>
            </a:pPr>
            <a:r>
              <a:t/>
            </a:r>
            <a:endParaRPr b="0" i="0" sz="1800" u="none" cap="none" strike="noStrike">
              <a:solidFill>
                <a:schemeClr val="dk1"/>
              </a:solidFill>
              <a:latin typeface="Arial"/>
              <a:ea typeface="Arial"/>
              <a:cs typeface="Arial"/>
              <a:sym typeface="Arial"/>
            </a:endParaRPr>
          </a:p>
        </p:txBody>
      </p:sp>
      <p:sp>
        <p:nvSpPr>
          <p:cNvPr id="880" name="Google Shape;880;p61"/>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881" name="Google Shape;881;p61"/>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2" name="Google Shape;882;p61"/>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MÓDULOS BÁSICOS</a:t>
            </a:r>
            <a:endParaRPr b="0" i="0" sz="1400" u="none" cap="none" strike="noStrike">
              <a:solidFill>
                <a:srgbClr val="000000"/>
              </a:solidFill>
              <a:latin typeface="Arial"/>
              <a:ea typeface="Arial"/>
              <a:cs typeface="Arial"/>
              <a:sym typeface="Arial"/>
            </a:endParaRPr>
          </a:p>
        </p:txBody>
      </p:sp>
      <p:pic>
        <p:nvPicPr>
          <p:cNvPr id="883" name="Google Shape;883;p61"/>
          <p:cNvPicPr preferRelativeResize="0"/>
          <p:nvPr/>
        </p:nvPicPr>
        <p:blipFill rotWithShape="1">
          <a:blip r:embed="rId5">
            <a:alphaModFix/>
          </a:blip>
          <a:srcRect b="0" l="0" r="0" t="0"/>
          <a:stretch/>
        </p:blipFill>
        <p:spPr>
          <a:xfrm>
            <a:off x="1075635" y="3843590"/>
            <a:ext cx="7818983" cy="48360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500"/>
                                        <p:tgtEl>
                                          <p:spTgt spid="8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pic>
        <p:nvPicPr>
          <p:cNvPr id="888" name="Google Shape;888;p62"/>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889" name="Google Shape;889;p62"/>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890" name="Google Shape;890;p62"/>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891" name="Google Shape;891;p62"/>
          <p:cNvSpPr txBox="1"/>
          <p:nvPr/>
        </p:nvSpPr>
        <p:spPr>
          <a:xfrm>
            <a:off x="669487" y="2201107"/>
            <a:ext cx="8770348" cy="1754326"/>
          </a:xfrm>
          <a:prstGeom prst="rect">
            <a:avLst/>
          </a:prstGeom>
          <a:noFill/>
          <a:ln>
            <a:noFill/>
          </a:ln>
        </p:spPr>
        <p:txBody>
          <a:bodyPr anchorCtr="0" anchor="t" bIns="45700" lIns="91425" spcFirstLastPara="1" rIns="91425" wrap="square" tIns="45700">
            <a:spAutoFit/>
          </a:bodyPr>
          <a:lstStyle/>
          <a:p>
            <a:pPr indent="-285750" lvl="1" marL="742950" marR="0" rtl="0" algn="just">
              <a:lnSpc>
                <a:spcPct val="100000"/>
              </a:lnSpc>
              <a:spcBef>
                <a:spcPts val="0"/>
              </a:spcBef>
              <a:spcAft>
                <a:spcPts val="0"/>
              </a:spcAft>
              <a:buClr>
                <a:srgbClr val="38BFF0"/>
              </a:buClr>
              <a:buSzPts val="1800"/>
              <a:buFont typeface="Courier New"/>
              <a:buChar char="o"/>
            </a:pPr>
            <a:r>
              <a:rPr b="1" i="0" lang="pt-BR" sz="1800" u="none" cap="none" strike="noStrike">
                <a:solidFill>
                  <a:schemeClr val="dk1"/>
                </a:solidFill>
                <a:latin typeface="Arial"/>
                <a:ea typeface="Arial"/>
                <a:cs typeface="Arial"/>
                <a:sym typeface="Arial"/>
              </a:rPr>
              <a:t>Extension Mismatch Detector (“Detector de Extensões Falsas”)</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Este módulo irá comparar as extensões dos arquivos versus o resultado do processamento do módulo </a:t>
            </a:r>
            <a:r>
              <a:rPr b="0" i="1" lang="pt-BR" sz="1800" u="none" cap="none" strike="noStrike">
                <a:solidFill>
                  <a:schemeClr val="dk1"/>
                </a:solidFill>
                <a:latin typeface="Arial"/>
                <a:ea typeface="Arial"/>
                <a:cs typeface="Arial"/>
                <a:sym typeface="Arial"/>
              </a:rPr>
              <a:t>File Type Identification.</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2" name="Google Shape;892;p62"/>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893" name="Google Shape;893;p62"/>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4" name="Google Shape;894;p62"/>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MÓDULOS BÁSICOS</a:t>
            </a:r>
            <a:endParaRPr b="0" i="0" sz="1400" u="none" cap="none" strike="noStrike">
              <a:solidFill>
                <a:srgbClr val="000000"/>
              </a:solidFill>
              <a:latin typeface="Arial"/>
              <a:ea typeface="Arial"/>
              <a:cs typeface="Arial"/>
              <a:sym typeface="Arial"/>
            </a:endParaRPr>
          </a:p>
        </p:txBody>
      </p:sp>
      <p:pic>
        <p:nvPicPr>
          <p:cNvPr id="895" name="Google Shape;895;p62"/>
          <p:cNvPicPr preferRelativeResize="0"/>
          <p:nvPr/>
        </p:nvPicPr>
        <p:blipFill rotWithShape="1">
          <a:blip r:embed="rId5">
            <a:alphaModFix/>
          </a:blip>
          <a:srcRect b="0" l="0" r="0" t="0"/>
          <a:stretch/>
        </p:blipFill>
        <p:spPr>
          <a:xfrm>
            <a:off x="1349606" y="3943541"/>
            <a:ext cx="5271249" cy="145973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500"/>
                                        <p:tgtEl>
                                          <p:spTgt spid="8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pic>
        <p:nvPicPr>
          <p:cNvPr id="900" name="Google Shape;900;p63"/>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901" name="Google Shape;901;p63"/>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902" name="Google Shape;902;p63"/>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903" name="Google Shape;903;p63"/>
          <p:cNvSpPr txBox="1"/>
          <p:nvPr/>
        </p:nvSpPr>
        <p:spPr>
          <a:xfrm>
            <a:off x="669487" y="2201107"/>
            <a:ext cx="8770348" cy="1754326"/>
          </a:xfrm>
          <a:prstGeom prst="rect">
            <a:avLst/>
          </a:prstGeom>
          <a:noFill/>
          <a:ln>
            <a:noFill/>
          </a:ln>
        </p:spPr>
        <p:txBody>
          <a:bodyPr anchorCtr="0" anchor="t" bIns="45700" lIns="91425" spcFirstLastPara="1" rIns="91425" wrap="square" tIns="45700">
            <a:spAutoFit/>
          </a:bodyPr>
          <a:lstStyle/>
          <a:p>
            <a:pPr indent="-285750" lvl="1" marL="742950" marR="0" rtl="0" algn="just">
              <a:lnSpc>
                <a:spcPct val="100000"/>
              </a:lnSpc>
              <a:spcBef>
                <a:spcPts val="0"/>
              </a:spcBef>
              <a:spcAft>
                <a:spcPts val="0"/>
              </a:spcAft>
              <a:buClr>
                <a:srgbClr val="38BFF0"/>
              </a:buClr>
              <a:buSzPts val="1800"/>
              <a:buFont typeface="Courier New"/>
              <a:buChar char="o"/>
            </a:pPr>
            <a:r>
              <a:rPr b="1" i="0" lang="pt-BR" sz="1800" u="none" cap="none" strike="noStrike">
                <a:solidFill>
                  <a:schemeClr val="dk1"/>
                </a:solidFill>
                <a:latin typeface="Arial"/>
                <a:ea typeface="Arial"/>
                <a:cs typeface="Arial"/>
                <a:sym typeface="Arial"/>
              </a:rPr>
              <a:t>Embedded File Extractor (“Extrator de Arquivos Compostos”)</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Este irá processar os arquivos compostos, do tipo “zip”, o que inclui também docx, xlsx, pptx, dentre outros formatos compostos. </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4" name="Google Shape;904;p63"/>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905" name="Google Shape;905;p63"/>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6" name="Google Shape;906;p63"/>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MÓDULOS BÁSICOS</a:t>
            </a:r>
            <a:endParaRPr b="0" i="0" sz="1400" u="none" cap="none" strike="noStrike">
              <a:solidFill>
                <a:srgbClr val="000000"/>
              </a:solidFill>
              <a:latin typeface="Arial"/>
              <a:ea typeface="Arial"/>
              <a:cs typeface="Arial"/>
              <a:sym typeface="Arial"/>
            </a:endParaRPr>
          </a:p>
        </p:txBody>
      </p:sp>
      <p:pic>
        <p:nvPicPr>
          <p:cNvPr id="907" name="Google Shape;907;p63"/>
          <p:cNvPicPr preferRelativeResize="0"/>
          <p:nvPr/>
        </p:nvPicPr>
        <p:blipFill rotWithShape="1">
          <a:blip r:embed="rId5">
            <a:alphaModFix/>
          </a:blip>
          <a:srcRect b="0" l="0" r="0" t="0"/>
          <a:stretch/>
        </p:blipFill>
        <p:spPr>
          <a:xfrm>
            <a:off x="1303448" y="3743023"/>
            <a:ext cx="6184188" cy="6142868"/>
          </a:xfrm>
          <a:prstGeom prst="rect">
            <a:avLst/>
          </a:prstGeom>
          <a:noFill/>
          <a:ln>
            <a:noFill/>
          </a:ln>
        </p:spPr>
      </p:pic>
      <p:pic>
        <p:nvPicPr>
          <p:cNvPr id="908" name="Google Shape;908;p63"/>
          <p:cNvPicPr preferRelativeResize="0"/>
          <p:nvPr/>
        </p:nvPicPr>
        <p:blipFill rotWithShape="1">
          <a:blip r:embed="rId6">
            <a:alphaModFix/>
          </a:blip>
          <a:srcRect b="0" l="0" r="0" t="0"/>
          <a:stretch/>
        </p:blipFill>
        <p:spPr>
          <a:xfrm>
            <a:off x="8965535" y="3944502"/>
            <a:ext cx="2076740" cy="1676634"/>
          </a:xfrm>
          <a:prstGeom prst="rect">
            <a:avLst/>
          </a:prstGeom>
          <a:noFill/>
          <a:ln>
            <a:noFill/>
          </a:ln>
        </p:spPr>
      </p:pic>
      <p:sp>
        <p:nvSpPr>
          <p:cNvPr id="909" name="Google Shape;909;p63"/>
          <p:cNvSpPr txBox="1"/>
          <p:nvPr/>
        </p:nvSpPr>
        <p:spPr>
          <a:xfrm>
            <a:off x="9079705" y="3488084"/>
            <a:ext cx="161826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Arial"/>
                <a:ea typeface="Arial"/>
                <a:cs typeface="Arial"/>
                <a:sym typeface="Arial"/>
              </a:rPr>
              <a:t>Atenção*</a:t>
            </a:r>
            <a:endParaRPr b="1"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500"/>
                                        <p:tgtEl>
                                          <p:spTgt spid="9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pic>
        <p:nvPicPr>
          <p:cNvPr id="914" name="Google Shape;914;p64"/>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915" name="Google Shape;915;p64"/>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916" name="Google Shape;916;p64"/>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917" name="Google Shape;917;p64"/>
          <p:cNvSpPr txBox="1"/>
          <p:nvPr/>
        </p:nvSpPr>
        <p:spPr>
          <a:xfrm>
            <a:off x="669487" y="2201107"/>
            <a:ext cx="8770348" cy="2308324"/>
          </a:xfrm>
          <a:prstGeom prst="rect">
            <a:avLst/>
          </a:prstGeom>
          <a:noFill/>
          <a:ln>
            <a:noFill/>
          </a:ln>
        </p:spPr>
        <p:txBody>
          <a:bodyPr anchorCtr="0" anchor="t" bIns="45700" lIns="91425" spcFirstLastPara="1" rIns="91425" wrap="square" tIns="45700">
            <a:spAutoFit/>
          </a:bodyPr>
          <a:lstStyle/>
          <a:p>
            <a:pPr indent="-285750" lvl="1" marL="742950" marR="0" rtl="0" algn="just">
              <a:lnSpc>
                <a:spcPct val="100000"/>
              </a:lnSpc>
              <a:spcBef>
                <a:spcPts val="0"/>
              </a:spcBef>
              <a:spcAft>
                <a:spcPts val="0"/>
              </a:spcAft>
              <a:buClr>
                <a:srgbClr val="38BFF0"/>
              </a:buClr>
              <a:buSzPts val="1800"/>
              <a:buFont typeface="Courier New"/>
              <a:buChar char="o"/>
            </a:pPr>
            <a:r>
              <a:rPr b="1" i="0" lang="pt-BR" sz="1800" u="none" cap="none" strike="noStrike">
                <a:solidFill>
                  <a:schemeClr val="dk1"/>
                </a:solidFill>
                <a:latin typeface="Arial"/>
                <a:ea typeface="Arial"/>
                <a:cs typeface="Arial"/>
                <a:sym typeface="Arial"/>
              </a:rPr>
              <a:t>Picture Analyzer (“Analisador de Fotos”)</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Este módulo irá processar os dados EXIF das fotografias existentes na imagem. Importante destacar que este módulo funciona apenas para fotografias, não fazendo o mesmo com outros tipos de metadados, tais como aqueles existentes em documentos PDF e Office.</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8" name="Google Shape;918;p64"/>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919" name="Google Shape;919;p64"/>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0" name="Google Shape;920;p64"/>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MÓDULOS BÁSICOS</a:t>
            </a:r>
            <a:endParaRPr b="0" i="0" sz="1400" u="none" cap="none" strike="noStrike">
              <a:solidFill>
                <a:srgbClr val="000000"/>
              </a:solidFill>
              <a:latin typeface="Arial"/>
              <a:ea typeface="Arial"/>
              <a:cs typeface="Arial"/>
              <a:sym typeface="Arial"/>
            </a:endParaRPr>
          </a:p>
        </p:txBody>
      </p:sp>
      <p:pic>
        <p:nvPicPr>
          <p:cNvPr id="921" name="Google Shape;921;p64"/>
          <p:cNvPicPr preferRelativeResize="0"/>
          <p:nvPr/>
        </p:nvPicPr>
        <p:blipFill rotWithShape="1">
          <a:blip r:embed="rId5">
            <a:alphaModFix/>
          </a:blip>
          <a:srcRect b="0" l="2673" r="11958" t="0"/>
          <a:stretch/>
        </p:blipFill>
        <p:spPr>
          <a:xfrm>
            <a:off x="986117" y="3992675"/>
            <a:ext cx="9017788" cy="20728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500"/>
                                        <p:tgtEl>
                                          <p:spTgt spid="9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pic>
        <p:nvPicPr>
          <p:cNvPr id="926" name="Google Shape;926;p65"/>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927" name="Google Shape;927;p65"/>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928" name="Google Shape;928;p65"/>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929" name="Google Shape;929;p65"/>
          <p:cNvSpPr txBox="1"/>
          <p:nvPr/>
        </p:nvSpPr>
        <p:spPr>
          <a:xfrm>
            <a:off x="669487" y="2201107"/>
            <a:ext cx="8770200" cy="2586000"/>
          </a:xfrm>
          <a:prstGeom prst="rect">
            <a:avLst/>
          </a:prstGeom>
          <a:noFill/>
          <a:ln>
            <a:noFill/>
          </a:ln>
        </p:spPr>
        <p:txBody>
          <a:bodyPr anchorCtr="0" anchor="t" bIns="45700" lIns="91425" spcFirstLastPara="1" rIns="91425" wrap="square" tIns="45700">
            <a:spAutoFit/>
          </a:bodyPr>
          <a:lstStyle/>
          <a:p>
            <a:pPr indent="-285750" lvl="1" marL="742950" marR="0" rtl="0" algn="just">
              <a:lnSpc>
                <a:spcPct val="100000"/>
              </a:lnSpc>
              <a:spcBef>
                <a:spcPts val="0"/>
              </a:spcBef>
              <a:spcAft>
                <a:spcPts val="0"/>
              </a:spcAft>
              <a:buClr>
                <a:srgbClr val="38BFF0"/>
              </a:buClr>
              <a:buSzPts val="1800"/>
              <a:buFont typeface="Courier New"/>
              <a:buChar char="o"/>
            </a:pPr>
            <a:r>
              <a:rPr b="1" i="0" lang="pt-BR" sz="1800" u="none" cap="none" strike="noStrike">
                <a:solidFill>
                  <a:schemeClr val="dk1"/>
                </a:solidFill>
                <a:latin typeface="Arial"/>
                <a:ea typeface="Arial"/>
                <a:cs typeface="Arial"/>
                <a:sym typeface="Arial"/>
              </a:rPr>
              <a:t>Keyword Search (“Busca por Palavras-Chave”)</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Este módulo irá processar cada arquivo existente na imagem, armazenando em um banco de dados Apache Solr as strings encontradas. Primeiramente, a indexação será realizada com base no resultado da interpretação natural do arquivo, não sendo possível abri-lo o Autopsy irá indexar o resultado de leitura das strings brutas do arquivo.</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30" name="Google Shape;930;p65"/>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931" name="Google Shape;931;p65"/>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2" name="Google Shape;932;p65"/>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MÓDULOS BÁSICOS</a:t>
            </a:r>
            <a:endParaRPr b="0" i="0" sz="1400" u="none" cap="none" strike="noStrike">
              <a:solidFill>
                <a:srgbClr val="000000"/>
              </a:solidFill>
              <a:latin typeface="Arial"/>
              <a:ea typeface="Arial"/>
              <a:cs typeface="Arial"/>
              <a:sym typeface="Arial"/>
            </a:endParaRPr>
          </a:p>
        </p:txBody>
      </p:sp>
      <p:pic>
        <p:nvPicPr>
          <p:cNvPr id="933" name="Google Shape;933;p65"/>
          <p:cNvPicPr preferRelativeResize="0"/>
          <p:nvPr/>
        </p:nvPicPr>
        <p:blipFill rotWithShape="1">
          <a:blip r:embed="rId5">
            <a:alphaModFix/>
          </a:blip>
          <a:srcRect b="0" l="0" r="0" t="0"/>
          <a:stretch/>
        </p:blipFill>
        <p:spPr>
          <a:xfrm>
            <a:off x="941502" y="4509814"/>
            <a:ext cx="5990925" cy="32690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29"/>
                                        </p:tgtEl>
                                        <p:attrNameLst>
                                          <p:attrName>style.visibility</p:attrName>
                                        </p:attrNameLst>
                                      </p:cBhvr>
                                      <p:to>
                                        <p:strVal val="visible"/>
                                      </p:to>
                                    </p:set>
                                    <p:animEffect filter="fade" transition="in">
                                      <p:cBhvr>
                                        <p:cTn dur="500"/>
                                        <p:tgtEl>
                                          <p:spTgt spid="9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pic>
        <p:nvPicPr>
          <p:cNvPr id="938" name="Google Shape;938;p66"/>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939" name="Google Shape;939;p66"/>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940" name="Google Shape;940;p66"/>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941" name="Google Shape;941;p66"/>
          <p:cNvSpPr txBox="1"/>
          <p:nvPr/>
        </p:nvSpPr>
        <p:spPr>
          <a:xfrm>
            <a:off x="669487" y="2201107"/>
            <a:ext cx="8770348" cy="1477328"/>
          </a:xfrm>
          <a:prstGeom prst="rect">
            <a:avLst/>
          </a:prstGeom>
          <a:noFill/>
          <a:ln>
            <a:noFill/>
          </a:ln>
        </p:spPr>
        <p:txBody>
          <a:bodyPr anchorCtr="0" anchor="t" bIns="45700" lIns="91425" spcFirstLastPara="1" rIns="91425" wrap="square" tIns="45700">
            <a:spAutoFit/>
          </a:bodyPr>
          <a:lstStyle/>
          <a:p>
            <a:pPr indent="-285750" lvl="1" marL="742950" marR="0" rtl="0" algn="just">
              <a:lnSpc>
                <a:spcPct val="100000"/>
              </a:lnSpc>
              <a:spcBef>
                <a:spcPts val="0"/>
              </a:spcBef>
              <a:spcAft>
                <a:spcPts val="0"/>
              </a:spcAft>
              <a:buClr>
                <a:srgbClr val="38BFF0"/>
              </a:buClr>
              <a:buSzPts val="1800"/>
              <a:buFont typeface="Courier New"/>
              <a:buChar char="o"/>
            </a:pPr>
            <a:r>
              <a:rPr b="1" i="0" lang="pt-BR" sz="1800" u="none" cap="none" strike="noStrike">
                <a:solidFill>
                  <a:schemeClr val="dk1"/>
                </a:solidFill>
                <a:latin typeface="Arial"/>
                <a:ea typeface="Arial"/>
                <a:cs typeface="Arial"/>
                <a:sym typeface="Arial"/>
              </a:rPr>
              <a:t>Email Parser (“Processador de E-mails”)</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Módulo que processa arquivos do tipo MBOX, EML e PST.</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42" name="Google Shape;942;p66"/>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943" name="Google Shape;943;p66"/>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44" name="Google Shape;944;p66"/>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MÓDULOS BÁSICOS</a:t>
            </a:r>
            <a:endParaRPr b="0" i="0" sz="1400" u="none" cap="none" strike="noStrike">
              <a:solidFill>
                <a:srgbClr val="000000"/>
              </a:solidFill>
              <a:latin typeface="Arial"/>
              <a:ea typeface="Arial"/>
              <a:cs typeface="Arial"/>
              <a:sym typeface="Arial"/>
            </a:endParaRPr>
          </a:p>
        </p:txBody>
      </p:sp>
      <p:pic>
        <p:nvPicPr>
          <p:cNvPr id="945" name="Google Shape;945;p66"/>
          <p:cNvPicPr preferRelativeResize="0"/>
          <p:nvPr/>
        </p:nvPicPr>
        <p:blipFill rotWithShape="1">
          <a:blip r:embed="rId5">
            <a:alphaModFix/>
          </a:blip>
          <a:srcRect b="0" l="0" r="0" t="0"/>
          <a:stretch/>
        </p:blipFill>
        <p:spPr>
          <a:xfrm>
            <a:off x="841850" y="3326945"/>
            <a:ext cx="9035177" cy="39350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500"/>
                                        <p:tgtEl>
                                          <p:spTgt spid="9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pic>
        <p:nvPicPr>
          <p:cNvPr id="950" name="Google Shape;950;p67"/>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951" name="Google Shape;951;p67"/>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952" name="Google Shape;952;p67"/>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953" name="Google Shape;953;p67"/>
          <p:cNvSpPr txBox="1"/>
          <p:nvPr/>
        </p:nvSpPr>
        <p:spPr>
          <a:xfrm>
            <a:off x="669486" y="2201107"/>
            <a:ext cx="8770348" cy="2031325"/>
          </a:xfrm>
          <a:prstGeom prst="rect">
            <a:avLst/>
          </a:prstGeom>
          <a:noFill/>
          <a:ln>
            <a:noFill/>
          </a:ln>
        </p:spPr>
        <p:txBody>
          <a:bodyPr anchorCtr="0" anchor="t" bIns="45700" lIns="91425" spcFirstLastPara="1" rIns="91425" wrap="square" tIns="45700">
            <a:spAutoFit/>
          </a:bodyPr>
          <a:lstStyle/>
          <a:p>
            <a:pPr indent="-285750" lvl="1" marL="742950" marR="0" rtl="0" algn="just">
              <a:lnSpc>
                <a:spcPct val="100000"/>
              </a:lnSpc>
              <a:spcBef>
                <a:spcPts val="0"/>
              </a:spcBef>
              <a:spcAft>
                <a:spcPts val="0"/>
              </a:spcAft>
              <a:buClr>
                <a:srgbClr val="38BFF0"/>
              </a:buClr>
              <a:buSzPts val="1800"/>
              <a:buFont typeface="Courier New"/>
              <a:buChar char="o"/>
            </a:pPr>
            <a:r>
              <a:rPr b="1" i="0" lang="pt-BR" sz="1800" u="none" cap="none" strike="noStrike">
                <a:solidFill>
                  <a:schemeClr val="dk1"/>
                </a:solidFill>
                <a:latin typeface="Arial"/>
                <a:ea typeface="Arial"/>
                <a:cs typeface="Arial"/>
                <a:sym typeface="Arial"/>
              </a:rPr>
              <a:t>Encryption Detection (“Detecção de Criptografia”)</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Este módulo irá buscar por dados cifrados, sejam eles arquivos criptografados (baseando-se no grau de entropia dos dados), arquivos protegidos por senha, volumes bitlocker, veracrypt e outros.</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54" name="Google Shape;954;p67"/>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955" name="Google Shape;955;p67"/>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6" name="Google Shape;956;p67"/>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MÓDULOS BÁSICOS</a:t>
            </a:r>
            <a:endParaRPr b="0" i="0" sz="1400" u="none" cap="none" strike="noStrike">
              <a:solidFill>
                <a:srgbClr val="000000"/>
              </a:solidFill>
              <a:latin typeface="Arial"/>
              <a:ea typeface="Arial"/>
              <a:cs typeface="Arial"/>
              <a:sym typeface="Arial"/>
            </a:endParaRPr>
          </a:p>
        </p:txBody>
      </p:sp>
      <p:pic>
        <p:nvPicPr>
          <p:cNvPr id="957" name="Google Shape;957;p67"/>
          <p:cNvPicPr preferRelativeResize="0"/>
          <p:nvPr/>
        </p:nvPicPr>
        <p:blipFill rotWithShape="1">
          <a:blip r:embed="rId5">
            <a:alphaModFix/>
          </a:blip>
          <a:srcRect b="0" l="0" r="0" t="0"/>
          <a:stretch/>
        </p:blipFill>
        <p:spPr>
          <a:xfrm>
            <a:off x="1240491" y="3842962"/>
            <a:ext cx="8115300" cy="1724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500"/>
                                        <p:tgtEl>
                                          <p:spTgt spid="9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pic>
        <p:nvPicPr>
          <p:cNvPr id="962" name="Google Shape;962;p68"/>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963" name="Google Shape;963;p68"/>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964" name="Google Shape;964;p68"/>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965" name="Google Shape;965;p68"/>
          <p:cNvSpPr txBox="1"/>
          <p:nvPr/>
        </p:nvSpPr>
        <p:spPr>
          <a:xfrm>
            <a:off x="669487" y="2201107"/>
            <a:ext cx="8770348" cy="1754326"/>
          </a:xfrm>
          <a:prstGeom prst="rect">
            <a:avLst/>
          </a:prstGeom>
          <a:noFill/>
          <a:ln>
            <a:noFill/>
          </a:ln>
        </p:spPr>
        <p:txBody>
          <a:bodyPr anchorCtr="0" anchor="t" bIns="45700" lIns="91425" spcFirstLastPara="1" rIns="91425" wrap="square" tIns="45700">
            <a:spAutoFit/>
          </a:bodyPr>
          <a:lstStyle/>
          <a:p>
            <a:pPr indent="-285750" lvl="1" marL="742950" marR="0" rtl="0" algn="just">
              <a:lnSpc>
                <a:spcPct val="100000"/>
              </a:lnSpc>
              <a:spcBef>
                <a:spcPts val="0"/>
              </a:spcBef>
              <a:spcAft>
                <a:spcPts val="0"/>
              </a:spcAft>
              <a:buClr>
                <a:srgbClr val="38BFF0"/>
              </a:buClr>
              <a:buSzPts val="1800"/>
              <a:buFont typeface="Courier New"/>
              <a:buChar char="o"/>
            </a:pPr>
            <a:r>
              <a:rPr b="1" i="0" lang="pt-BR" sz="1800" u="none" cap="none" strike="noStrike">
                <a:solidFill>
                  <a:schemeClr val="dk1"/>
                </a:solidFill>
                <a:latin typeface="Arial"/>
                <a:ea typeface="Arial"/>
                <a:cs typeface="Arial"/>
                <a:sym typeface="Arial"/>
              </a:rPr>
              <a:t>Interesting Files Identifier (“Identificador de Arquivos de Interesse”)</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Este módulo irá buscar previamente por arquivos potencialmente interessantes, sendo que ele já possui algumas configurações e você pode adicionar outras.</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66" name="Google Shape;966;p68"/>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967" name="Google Shape;967;p68"/>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8" name="Google Shape;968;p68"/>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MÓDULOS BÁSICOS</a:t>
            </a:r>
            <a:endParaRPr b="0" i="0" sz="1400" u="none" cap="none" strike="noStrike">
              <a:solidFill>
                <a:srgbClr val="000000"/>
              </a:solidFill>
              <a:latin typeface="Arial"/>
              <a:ea typeface="Arial"/>
              <a:cs typeface="Arial"/>
              <a:sym typeface="Arial"/>
            </a:endParaRPr>
          </a:p>
        </p:txBody>
      </p:sp>
      <p:pic>
        <p:nvPicPr>
          <p:cNvPr id="969" name="Google Shape;969;p68"/>
          <p:cNvPicPr preferRelativeResize="0"/>
          <p:nvPr/>
        </p:nvPicPr>
        <p:blipFill rotWithShape="1">
          <a:blip r:embed="rId5">
            <a:alphaModFix/>
          </a:blip>
          <a:srcRect b="0" l="0" r="0" t="0"/>
          <a:stretch/>
        </p:blipFill>
        <p:spPr>
          <a:xfrm>
            <a:off x="6509083" y="3465754"/>
            <a:ext cx="5402686" cy="37320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65"/>
                                        </p:tgtEl>
                                        <p:attrNameLst>
                                          <p:attrName>style.visibility</p:attrName>
                                        </p:attrNameLst>
                                      </p:cBhvr>
                                      <p:to>
                                        <p:strVal val="visible"/>
                                      </p:to>
                                    </p:set>
                                    <p:animEffect filter="fade" transition="in">
                                      <p:cBhvr>
                                        <p:cTn dur="500"/>
                                        <p:tgtEl>
                                          <p:spTgt spid="9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6"/>
          <p:cNvPicPr preferRelativeResize="0"/>
          <p:nvPr/>
        </p:nvPicPr>
        <p:blipFill rotWithShape="1">
          <a:blip r:embed="rId3">
            <a:alphaModFix/>
          </a:blip>
          <a:srcRect b="0" l="0" r="0" t="0"/>
          <a:stretch/>
        </p:blipFill>
        <p:spPr>
          <a:xfrm>
            <a:off x="-152400" y="0"/>
            <a:ext cx="12344400" cy="6858000"/>
          </a:xfrm>
          <a:prstGeom prst="rect">
            <a:avLst/>
          </a:prstGeom>
          <a:noFill/>
          <a:ln>
            <a:noFill/>
          </a:ln>
        </p:spPr>
      </p:pic>
      <p:sp>
        <p:nvSpPr>
          <p:cNvPr id="189" name="Google Shape;189;p6"/>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190" name="Google Shape;190;p6"/>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191" name="Google Shape;191;p6"/>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62626"/>
              </a:buClr>
              <a:buSzPts val="4000"/>
              <a:buFont typeface="Arial"/>
              <a:buNone/>
            </a:pPr>
            <a:r>
              <a:rPr b="1" i="0" lang="pt-BR" sz="4000" u="none" cap="none" strike="noStrike">
                <a:solidFill>
                  <a:srgbClr val="262626"/>
                </a:solidFill>
                <a:latin typeface="Arial"/>
                <a:ea typeface="Arial"/>
                <a:cs typeface="Arial"/>
                <a:sym typeface="Arial"/>
              </a:rPr>
              <a:t>NOSSA</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AGENDA DE HOJE</a:t>
            </a:r>
            <a:endParaRPr b="0" i="0" sz="1400" u="none" cap="none" strike="noStrike">
              <a:solidFill>
                <a:srgbClr val="000000"/>
              </a:solidFill>
              <a:latin typeface="Arial"/>
              <a:ea typeface="Arial"/>
              <a:cs typeface="Arial"/>
              <a:sym typeface="Arial"/>
            </a:endParaRPr>
          </a:p>
        </p:txBody>
      </p:sp>
      <p:sp>
        <p:nvSpPr>
          <p:cNvPr id="192" name="Google Shape;192;p6"/>
          <p:cNvSpPr txBox="1"/>
          <p:nvPr/>
        </p:nvSpPr>
        <p:spPr>
          <a:xfrm>
            <a:off x="669486" y="2201107"/>
            <a:ext cx="10684315" cy="31700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38BFF0"/>
              </a:buClr>
              <a:buSzPts val="2000"/>
              <a:buFont typeface="Courier New"/>
              <a:buChar char="o"/>
            </a:pPr>
            <a:r>
              <a:rPr b="0" i="0" lang="pt-BR" sz="2000" u="none" cap="none" strike="noStrike">
                <a:solidFill>
                  <a:schemeClr val="dk1"/>
                </a:solidFill>
                <a:latin typeface="Arial"/>
                <a:ea typeface="Arial"/>
                <a:cs typeface="Arial"/>
                <a:sym typeface="Arial"/>
              </a:rPr>
              <a:t>Introdução</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38BFF0"/>
              </a:buClr>
              <a:buSzPts val="2000"/>
              <a:buFont typeface="Courier New"/>
              <a:buChar char="o"/>
            </a:pPr>
            <a:r>
              <a:rPr b="0" i="0" lang="pt-BR" sz="2000" u="none" cap="none" strike="noStrike">
                <a:solidFill>
                  <a:schemeClr val="dk1"/>
                </a:solidFill>
                <a:latin typeface="Arial"/>
                <a:ea typeface="Arial"/>
                <a:cs typeface="Arial"/>
                <a:sym typeface="Arial"/>
              </a:rPr>
              <a:t>Instalação e Configuração Básica</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38BFF0"/>
              </a:buClr>
              <a:buSzPts val="2000"/>
              <a:buFont typeface="Courier New"/>
              <a:buChar char="o"/>
            </a:pPr>
            <a:r>
              <a:rPr b="0" i="0" lang="pt-BR" sz="2000" u="none" cap="none" strike="noStrike">
                <a:solidFill>
                  <a:schemeClr val="dk1"/>
                </a:solidFill>
                <a:latin typeface="Arial"/>
                <a:ea typeface="Arial"/>
                <a:cs typeface="Arial"/>
                <a:sym typeface="Arial"/>
              </a:rPr>
              <a:t>Configurações Avançadas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38BFF0"/>
              </a:buClr>
              <a:buSzPts val="2000"/>
              <a:buFont typeface="Courier New"/>
              <a:buChar char="o"/>
            </a:pPr>
            <a:r>
              <a:rPr b="0" i="0" lang="pt-BR" sz="2000" u="none" cap="none" strike="noStrike">
                <a:solidFill>
                  <a:schemeClr val="dk1"/>
                </a:solidFill>
                <a:latin typeface="Arial"/>
                <a:ea typeface="Arial"/>
                <a:cs typeface="Arial"/>
                <a:sym typeface="Arial"/>
              </a:rPr>
              <a:t>Gerenciamento de Casos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38BFF0"/>
              </a:buClr>
              <a:buSzPts val="2000"/>
              <a:buFont typeface="Courier New"/>
              <a:buChar char="o"/>
            </a:pPr>
            <a:r>
              <a:rPr b="0" i="0" lang="pt-BR" sz="2000" u="none" cap="none" strike="noStrike">
                <a:solidFill>
                  <a:schemeClr val="dk1"/>
                </a:solidFill>
                <a:latin typeface="Arial"/>
                <a:ea typeface="Arial"/>
                <a:cs typeface="Arial"/>
                <a:sym typeface="Arial"/>
              </a:rPr>
              <a:t>Gerenciamento de Fontes de Evidências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38BFF0"/>
              </a:buClr>
              <a:buSzPts val="2000"/>
              <a:buFont typeface="Courier New"/>
              <a:buChar char="o"/>
            </a:pPr>
            <a:r>
              <a:rPr b="0" i="0" lang="pt-BR" sz="2000" u="none" cap="none" strike="noStrike">
                <a:solidFill>
                  <a:schemeClr val="dk1"/>
                </a:solidFill>
                <a:latin typeface="Arial"/>
                <a:ea typeface="Arial"/>
                <a:cs typeface="Arial"/>
                <a:sym typeface="Arial"/>
              </a:rPr>
              <a:t>Interface Gráfica Básica</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38BFF0"/>
              </a:buClr>
              <a:buSzPts val="2000"/>
              <a:buFont typeface="Courier New"/>
              <a:buChar char="o"/>
            </a:pPr>
            <a:r>
              <a:rPr b="0" i="0" lang="pt-BR" sz="2000" u="none" cap="none" strike="noStrike">
                <a:solidFill>
                  <a:schemeClr val="dk1"/>
                </a:solidFill>
                <a:latin typeface="Arial"/>
                <a:ea typeface="Arial"/>
                <a:cs typeface="Arial"/>
                <a:sym typeface="Arial"/>
              </a:rPr>
              <a:t>Módulos Básicos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38BFF0"/>
              </a:buClr>
              <a:buSzPts val="2000"/>
              <a:buFont typeface="Courier New"/>
              <a:buChar char="o"/>
            </a:pPr>
            <a:r>
              <a:rPr b="0" i="0" lang="pt-BR" sz="2000" u="none" cap="none" strike="noStrike">
                <a:solidFill>
                  <a:schemeClr val="dk1"/>
                </a:solidFill>
                <a:latin typeface="Arial"/>
                <a:ea typeface="Arial"/>
                <a:cs typeface="Arial"/>
                <a:sym typeface="Arial"/>
              </a:rPr>
              <a:t>Módulos Adicionais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38BFF0"/>
              </a:buClr>
              <a:buSzPts val="2000"/>
              <a:buFont typeface="Courier New"/>
              <a:buChar char="o"/>
            </a:pPr>
            <a:r>
              <a:rPr b="0" i="0" lang="pt-BR" sz="2000" u="none" cap="none" strike="noStrike">
                <a:solidFill>
                  <a:schemeClr val="dk1"/>
                </a:solidFill>
                <a:latin typeface="Arial"/>
                <a:ea typeface="Arial"/>
                <a:cs typeface="Arial"/>
                <a:sym typeface="Arial"/>
              </a:rPr>
              <a:t>Análise de Linha de Tempo</a:t>
            </a:r>
            <a:endParaRPr b="0" i="0" sz="2000" u="none" cap="none" strike="noStrike">
              <a:solidFill>
                <a:schemeClr val="dk1"/>
              </a:solidFill>
              <a:latin typeface="Arial"/>
              <a:ea typeface="Arial"/>
              <a:cs typeface="Arial"/>
              <a:sym typeface="Arial"/>
            </a:endParaRPr>
          </a:p>
        </p:txBody>
      </p:sp>
      <p:sp>
        <p:nvSpPr>
          <p:cNvPr id="193" name="Google Shape;193;p6"/>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194" name="Google Shape;194;p6"/>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5" name="Google Shape;195;p6"/>
          <p:cNvSpPr/>
          <p:nvPr/>
        </p:nvSpPr>
        <p:spPr>
          <a:xfrm>
            <a:off x="669486" y="2127802"/>
            <a:ext cx="2442204" cy="369738"/>
          </a:xfrm>
          <a:prstGeom prst="roundRect">
            <a:avLst>
              <a:gd fmla="val 16667" name="adj"/>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6" name="Google Shape;196;p6"/>
          <p:cNvSpPr txBox="1"/>
          <p:nvPr/>
        </p:nvSpPr>
        <p:spPr>
          <a:xfrm>
            <a:off x="669486" y="2112616"/>
            <a:ext cx="2660569" cy="40011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Courier New"/>
              <a:buChar char="o"/>
            </a:pPr>
            <a:r>
              <a:rPr b="1" i="0" lang="pt-BR" sz="2000" u="none" cap="none" strike="noStrike">
                <a:solidFill>
                  <a:schemeClr val="dk1"/>
                </a:solidFill>
                <a:latin typeface="Arial"/>
                <a:ea typeface="Arial"/>
                <a:cs typeface="Arial"/>
                <a:sym typeface="Arial"/>
              </a:rPr>
              <a:t>Apresentação</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pic>
        <p:nvPicPr>
          <p:cNvPr id="974" name="Google Shape;974;p69"/>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975" name="Google Shape;975;p69"/>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976" name="Google Shape;976;p69"/>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977" name="Google Shape;977;p69"/>
          <p:cNvSpPr txBox="1"/>
          <p:nvPr/>
        </p:nvSpPr>
        <p:spPr>
          <a:xfrm>
            <a:off x="669487" y="2201107"/>
            <a:ext cx="8770348" cy="1477328"/>
          </a:xfrm>
          <a:prstGeom prst="rect">
            <a:avLst/>
          </a:prstGeom>
          <a:noFill/>
          <a:ln>
            <a:noFill/>
          </a:ln>
        </p:spPr>
        <p:txBody>
          <a:bodyPr anchorCtr="0" anchor="t" bIns="45700" lIns="91425" spcFirstLastPara="1" rIns="91425" wrap="square" tIns="45700">
            <a:spAutoFit/>
          </a:bodyPr>
          <a:lstStyle/>
          <a:p>
            <a:pPr indent="-285750" lvl="1" marL="742950" marR="0" rtl="0" algn="just">
              <a:lnSpc>
                <a:spcPct val="100000"/>
              </a:lnSpc>
              <a:spcBef>
                <a:spcPts val="0"/>
              </a:spcBef>
              <a:spcAft>
                <a:spcPts val="0"/>
              </a:spcAft>
              <a:buClr>
                <a:srgbClr val="38BFF0"/>
              </a:buClr>
              <a:buSzPts val="1800"/>
              <a:buFont typeface="Courier New"/>
              <a:buChar char="o"/>
            </a:pPr>
            <a:r>
              <a:rPr b="1" i="0" lang="pt-BR" sz="1800" u="none" cap="none" strike="noStrike">
                <a:solidFill>
                  <a:schemeClr val="dk1"/>
                </a:solidFill>
                <a:latin typeface="Arial"/>
                <a:ea typeface="Arial"/>
                <a:cs typeface="Arial"/>
                <a:sym typeface="Arial"/>
              </a:rPr>
              <a:t>Central Repository (“Repositório Central”)</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Módulo que permite correlacionar dados entre diversos casos</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8" name="Google Shape;978;p69"/>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979" name="Google Shape;979;p69"/>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0" name="Google Shape;980;p69"/>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MÓDULOS BÁSICOS</a:t>
            </a:r>
            <a:endParaRPr b="0" i="0" sz="1400" u="none" cap="none" strike="noStrike">
              <a:solidFill>
                <a:srgbClr val="000000"/>
              </a:solidFill>
              <a:latin typeface="Arial"/>
              <a:ea typeface="Arial"/>
              <a:cs typeface="Arial"/>
              <a:sym typeface="Arial"/>
            </a:endParaRPr>
          </a:p>
        </p:txBody>
      </p:sp>
      <p:pic>
        <p:nvPicPr>
          <p:cNvPr id="981" name="Google Shape;981;p69"/>
          <p:cNvPicPr preferRelativeResize="0"/>
          <p:nvPr/>
        </p:nvPicPr>
        <p:blipFill rotWithShape="1">
          <a:blip r:embed="rId5">
            <a:alphaModFix/>
          </a:blip>
          <a:srcRect b="0" l="0" r="0" t="0"/>
          <a:stretch/>
        </p:blipFill>
        <p:spPr>
          <a:xfrm>
            <a:off x="3042726" y="3439470"/>
            <a:ext cx="7325747" cy="29722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500"/>
                                        <p:tgtEl>
                                          <p:spTgt spid="9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pic>
        <p:nvPicPr>
          <p:cNvPr id="986" name="Google Shape;986;p70"/>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987" name="Google Shape;987;p70"/>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988" name="Google Shape;988;p70"/>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989" name="Google Shape;989;p70"/>
          <p:cNvSpPr txBox="1"/>
          <p:nvPr/>
        </p:nvSpPr>
        <p:spPr>
          <a:xfrm>
            <a:off x="669487" y="2201107"/>
            <a:ext cx="8770348" cy="2308324"/>
          </a:xfrm>
          <a:prstGeom prst="rect">
            <a:avLst/>
          </a:prstGeom>
          <a:noFill/>
          <a:ln>
            <a:noFill/>
          </a:ln>
        </p:spPr>
        <p:txBody>
          <a:bodyPr anchorCtr="0" anchor="t" bIns="45700" lIns="91425" spcFirstLastPara="1" rIns="91425" wrap="square" tIns="45700">
            <a:spAutoFit/>
          </a:bodyPr>
          <a:lstStyle/>
          <a:p>
            <a:pPr indent="-285750" lvl="1" marL="742950" marR="0" rtl="0" algn="just">
              <a:lnSpc>
                <a:spcPct val="100000"/>
              </a:lnSpc>
              <a:spcBef>
                <a:spcPts val="0"/>
              </a:spcBef>
              <a:spcAft>
                <a:spcPts val="0"/>
              </a:spcAft>
              <a:buClr>
                <a:srgbClr val="38BFF0"/>
              </a:buClr>
              <a:buSzPts val="1800"/>
              <a:buFont typeface="Courier New"/>
              <a:buChar char="o"/>
            </a:pPr>
            <a:r>
              <a:rPr b="1" i="0" lang="pt-BR" sz="1800" u="none" cap="none" strike="noStrike">
                <a:solidFill>
                  <a:schemeClr val="dk1"/>
                </a:solidFill>
                <a:latin typeface="Arial"/>
                <a:ea typeface="Arial"/>
                <a:cs typeface="Arial"/>
                <a:sym typeface="Arial"/>
              </a:rPr>
              <a:t>PhotoRec Carver (“Escavação de Dados com PhotoRec”)</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Executa o software terceiro PhotoRec nas áreas não alocadas das partições da imagem. Importantíssimo destacar que este módulo executa apenas as funcionalidades básicas do photorec, sendo preferível realizar este procedimento por fora, utilizando o photorec completo.</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90" name="Google Shape;990;p70"/>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991" name="Google Shape;991;p70"/>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92" name="Google Shape;992;p70"/>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MÓDULOS BÁSICOS</a:t>
            </a:r>
            <a:endParaRPr b="0" i="0" sz="1400" u="none" cap="none" strike="noStrike">
              <a:solidFill>
                <a:srgbClr val="000000"/>
              </a:solidFill>
              <a:latin typeface="Arial"/>
              <a:ea typeface="Arial"/>
              <a:cs typeface="Arial"/>
              <a:sym typeface="Arial"/>
            </a:endParaRPr>
          </a:p>
        </p:txBody>
      </p:sp>
      <p:pic>
        <p:nvPicPr>
          <p:cNvPr id="993" name="Google Shape;993;p70"/>
          <p:cNvPicPr preferRelativeResize="0"/>
          <p:nvPr/>
        </p:nvPicPr>
        <p:blipFill rotWithShape="1">
          <a:blip r:embed="rId5">
            <a:alphaModFix/>
          </a:blip>
          <a:srcRect b="0" l="0" r="0" t="0"/>
          <a:stretch/>
        </p:blipFill>
        <p:spPr>
          <a:xfrm>
            <a:off x="4006820" y="4026404"/>
            <a:ext cx="4823415" cy="29749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500"/>
                                        <p:tgtEl>
                                          <p:spTgt spid="9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pic>
        <p:nvPicPr>
          <p:cNvPr id="998" name="Google Shape;998;p71"/>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999" name="Google Shape;999;p71"/>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1000" name="Google Shape;1000;p71"/>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1001" name="Google Shape;1001;p71"/>
          <p:cNvSpPr txBox="1"/>
          <p:nvPr/>
        </p:nvSpPr>
        <p:spPr>
          <a:xfrm>
            <a:off x="669487" y="2201107"/>
            <a:ext cx="8770348" cy="2031325"/>
          </a:xfrm>
          <a:prstGeom prst="rect">
            <a:avLst/>
          </a:prstGeom>
          <a:noFill/>
          <a:ln>
            <a:noFill/>
          </a:ln>
        </p:spPr>
        <p:txBody>
          <a:bodyPr anchorCtr="0" anchor="t" bIns="45700" lIns="91425" spcFirstLastPara="1" rIns="91425" wrap="square" tIns="45700">
            <a:spAutoFit/>
          </a:bodyPr>
          <a:lstStyle/>
          <a:p>
            <a:pPr indent="-285750" lvl="1" marL="742950" marR="0" rtl="0" algn="just">
              <a:lnSpc>
                <a:spcPct val="100000"/>
              </a:lnSpc>
              <a:spcBef>
                <a:spcPts val="0"/>
              </a:spcBef>
              <a:spcAft>
                <a:spcPts val="0"/>
              </a:spcAft>
              <a:buClr>
                <a:srgbClr val="38BFF0"/>
              </a:buClr>
              <a:buSzPts val="1800"/>
              <a:buFont typeface="Courier New"/>
              <a:buChar char="o"/>
            </a:pPr>
            <a:r>
              <a:rPr b="1" i="0" lang="pt-BR" sz="1800" u="none" cap="none" strike="noStrike">
                <a:solidFill>
                  <a:schemeClr val="dk1"/>
                </a:solidFill>
                <a:latin typeface="Arial"/>
                <a:ea typeface="Arial"/>
                <a:cs typeface="Arial"/>
                <a:sym typeface="Arial"/>
              </a:rPr>
              <a:t>Virtual Machine Extractor (“Extrator de Máquinas Virtuais”)</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Este módulo visa identificar vmdks e vhds na imagem e automaticamente adicioná-las como fonte de evidência. (Porém, este é, de longe, o pior módulo do Autopsy, é desnecessariamente lento).</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2" name="Google Shape;1002;p71"/>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1003" name="Google Shape;1003;p71"/>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04" name="Google Shape;1004;p71"/>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MÓDULOS BÁSICOS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01"/>
                                        </p:tgtEl>
                                        <p:attrNameLst>
                                          <p:attrName>style.visibility</p:attrName>
                                        </p:attrNameLst>
                                      </p:cBhvr>
                                      <p:to>
                                        <p:strVal val="visible"/>
                                      </p:to>
                                    </p:set>
                                    <p:animEffect filter="fade" transition="in">
                                      <p:cBhvr>
                                        <p:cTn dur="500"/>
                                        <p:tgtEl>
                                          <p:spTgt spid="10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pic>
        <p:nvPicPr>
          <p:cNvPr id="1009" name="Google Shape;1009;p72"/>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1010" name="Google Shape;1010;p72"/>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1011" name="Google Shape;1011;p72"/>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1012" name="Google Shape;1012;p72"/>
          <p:cNvSpPr txBox="1"/>
          <p:nvPr/>
        </p:nvSpPr>
        <p:spPr>
          <a:xfrm>
            <a:off x="669487" y="2201107"/>
            <a:ext cx="8770348" cy="1477328"/>
          </a:xfrm>
          <a:prstGeom prst="rect">
            <a:avLst/>
          </a:prstGeom>
          <a:noFill/>
          <a:ln>
            <a:noFill/>
          </a:ln>
        </p:spPr>
        <p:txBody>
          <a:bodyPr anchorCtr="0" anchor="t" bIns="45700" lIns="91425" spcFirstLastPara="1" rIns="91425" wrap="square" tIns="45700">
            <a:spAutoFit/>
          </a:bodyPr>
          <a:lstStyle/>
          <a:p>
            <a:pPr indent="-285750" lvl="1" marL="742950" marR="0" rtl="0" algn="just">
              <a:lnSpc>
                <a:spcPct val="100000"/>
              </a:lnSpc>
              <a:spcBef>
                <a:spcPts val="0"/>
              </a:spcBef>
              <a:spcAft>
                <a:spcPts val="0"/>
              </a:spcAft>
              <a:buClr>
                <a:srgbClr val="38BFF0"/>
              </a:buClr>
              <a:buSzPts val="1800"/>
              <a:buFont typeface="Courier New"/>
              <a:buChar char="o"/>
            </a:pPr>
            <a:r>
              <a:rPr b="1" i="0" lang="pt-BR" sz="1800" u="none" cap="none" strike="noStrike">
                <a:solidFill>
                  <a:schemeClr val="dk1"/>
                </a:solidFill>
                <a:latin typeface="Arial"/>
                <a:ea typeface="Arial"/>
                <a:cs typeface="Arial"/>
                <a:sym typeface="Arial"/>
              </a:rPr>
              <a:t>Data Source Integrity (“Integridade de Fonte de Dados”)</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Calcula o Hash da imagem </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3" name="Google Shape;1013;p72"/>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1014" name="Google Shape;1014;p72"/>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5" name="Google Shape;1015;p72"/>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MÓDULOS BÁSICOS</a:t>
            </a:r>
            <a:endParaRPr b="0" i="0" sz="1400" u="none" cap="none" strike="noStrike">
              <a:solidFill>
                <a:srgbClr val="000000"/>
              </a:solidFill>
              <a:latin typeface="Arial"/>
              <a:ea typeface="Arial"/>
              <a:cs typeface="Arial"/>
              <a:sym typeface="Arial"/>
            </a:endParaRPr>
          </a:p>
        </p:txBody>
      </p:sp>
      <p:pic>
        <p:nvPicPr>
          <p:cNvPr id="1016" name="Google Shape;1016;p72"/>
          <p:cNvPicPr preferRelativeResize="0"/>
          <p:nvPr/>
        </p:nvPicPr>
        <p:blipFill rotWithShape="1">
          <a:blip r:embed="rId5">
            <a:alphaModFix/>
          </a:blip>
          <a:srcRect b="0" l="0" r="0" t="0"/>
          <a:stretch/>
        </p:blipFill>
        <p:spPr>
          <a:xfrm>
            <a:off x="2919694" y="3429000"/>
            <a:ext cx="6520141" cy="33854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12"/>
                                        </p:tgtEl>
                                        <p:attrNameLst>
                                          <p:attrName>style.visibility</p:attrName>
                                        </p:attrNameLst>
                                      </p:cBhvr>
                                      <p:to>
                                        <p:strVal val="visible"/>
                                      </p:to>
                                    </p:set>
                                    <p:animEffect filter="fade" transition="in">
                                      <p:cBhvr>
                                        <p:cTn dur="500"/>
                                        <p:tgtEl>
                                          <p:spTgt spid="10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pic>
        <p:nvPicPr>
          <p:cNvPr id="1021" name="Google Shape;1021;p73"/>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1022" name="Google Shape;1022;p73"/>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1023" name="Google Shape;1023;p73"/>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1024" name="Google Shape;1024;p73"/>
          <p:cNvSpPr txBox="1"/>
          <p:nvPr/>
        </p:nvSpPr>
        <p:spPr>
          <a:xfrm>
            <a:off x="669487" y="2201107"/>
            <a:ext cx="8770348" cy="1477328"/>
          </a:xfrm>
          <a:prstGeom prst="rect">
            <a:avLst/>
          </a:prstGeom>
          <a:noFill/>
          <a:ln>
            <a:noFill/>
          </a:ln>
        </p:spPr>
        <p:txBody>
          <a:bodyPr anchorCtr="0" anchor="t" bIns="45700" lIns="91425" spcFirstLastPara="1" rIns="91425" wrap="square" tIns="45700">
            <a:spAutoFit/>
          </a:bodyPr>
          <a:lstStyle/>
          <a:p>
            <a:pPr indent="-285750" lvl="1" marL="742950" marR="0" rtl="0" algn="just">
              <a:lnSpc>
                <a:spcPct val="100000"/>
              </a:lnSpc>
              <a:spcBef>
                <a:spcPts val="0"/>
              </a:spcBef>
              <a:spcAft>
                <a:spcPts val="0"/>
              </a:spcAft>
              <a:buClr>
                <a:srgbClr val="38BFF0"/>
              </a:buClr>
              <a:buSzPts val="1800"/>
              <a:buFont typeface="Courier New"/>
              <a:buChar char="o"/>
            </a:pPr>
            <a:r>
              <a:rPr b="1" i="0" lang="pt-BR" sz="1800" u="none" cap="none" strike="noStrike">
                <a:solidFill>
                  <a:schemeClr val="dk1"/>
                </a:solidFill>
                <a:latin typeface="Arial"/>
                <a:ea typeface="Arial"/>
                <a:cs typeface="Arial"/>
                <a:sym typeface="Arial"/>
              </a:rPr>
              <a:t>Android Analyzer (aLEAPP)</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Visualizador dos relatórios emitidos pela ferramenta aLEAPp</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25" name="Google Shape;1025;p73"/>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1026" name="Google Shape;1026;p73"/>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7" name="Google Shape;1027;p73"/>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MÓDULOS BÁSICOS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500"/>
                                        <p:tgtEl>
                                          <p:spTgt spid="10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pic>
        <p:nvPicPr>
          <p:cNvPr id="1032" name="Google Shape;1032;p74"/>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1033" name="Google Shape;1033;p74"/>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1034" name="Google Shape;1034;p74"/>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1035" name="Google Shape;1035;p74"/>
          <p:cNvSpPr txBox="1"/>
          <p:nvPr/>
        </p:nvSpPr>
        <p:spPr>
          <a:xfrm>
            <a:off x="669487" y="2201107"/>
            <a:ext cx="8770348" cy="3416320"/>
          </a:xfrm>
          <a:prstGeom prst="rect">
            <a:avLst/>
          </a:prstGeom>
          <a:noFill/>
          <a:ln>
            <a:noFill/>
          </a:ln>
        </p:spPr>
        <p:txBody>
          <a:bodyPr anchorCtr="0" anchor="t" bIns="45700" lIns="91425" spcFirstLastPara="1" rIns="91425" wrap="square" tIns="45700">
            <a:spAutoFit/>
          </a:bodyPr>
          <a:lstStyle/>
          <a:p>
            <a:pPr indent="-285750" lvl="1" marL="742950" marR="0" rtl="0" algn="just">
              <a:lnSpc>
                <a:spcPct val="100000"/>
              </a:lnSpc>
              <a:spcBef>
                <a:spcPts val="0"/>
              </a:spcBef>
              <a:spcAft>
                <a:spcPts val="0"/>
              </a:spcAft>
              <a:buClr>
                <a:srgbClr val="38BFF0"/>
              </a:buClr>
              <a:buSzPts val="1800"/>
              <a:buFont typeface="Courier New"/>
              <a:buChar char="o"/>
            </a:pPr>
            <a:r>
              <a:rPr b="1" i="0" lang="pt-BR" sz="1800" u="none" cap="none" strike="noStrike">
                <a:solidFill>
                  <a:schemeClr val="dk1"/>
                </a:solidFill>
                <a:latin typeface="Arial"/>
                <a:ea typeface="Arial"/>
                <a:cs typeface="Arial"/>
                <a:sym typeface="Arial"/>
              </a:rPr>
              <a:t>DJI Drone Analyzer</a:t>
            </a:r>
            <a:endParaRPr b="1"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Processa imagens de drones</a:t>
            </a:r>
            <a:endParaRPr b="0" i="0" sz="1400" u="none" cap="none" strike="noStrike">
              <a:solidFill>
                <a:srgbClr val="000000"/>
              </a:solidFill>
              <a:latin typeface="Arial"/>
              <a:ea typeface="Arial"/>
              <a:cs typeface="Arial"/>
              <a:sym typeface="Arial"/>
            </a:endParaRPr>
          </a:p>
          <a:p>
            <a:pPr indent="-285750" lvl="2" marL="12001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Phantom 3</a:t>
            </a:r>
            <a:endParaRPr b="0" i="0" sz="1400" u="none" cap="none" strike="noStrike">
              <a:solidFill>
                <a:srgbClr val="000000"/>
              </a:solidFill>
              <a:latin typeface="Arial"/>
              <a:ea typeface="Arial"/>
              <a:cs typeface="Arial"/>
              <a:sym typeface="Arial"/>
            </a:endParaRPr>
          </a:p>
          <a:p>
            <a:pPr indent="-285750" lvl="2" marL="12001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Phantom 4</a:t>
            </a:r>
            <a:endParaRPr b="0" i="0" sz="1400" u="none" cap="none" strike="noStrike">
              <a:solidFill>
                <a:srgbClr val="000000"/>
              </a:solidFill>
              <a:latin typeface="Arial"/>
              <a:ea typeface="Arial"/>
              <a:cs typeface="Arial"/>
              <a:sym typeface="Arial"/>
            </a:endParaRPr>
          </a:p>
          <a:p>
            <a:pPr indent="-285750" lvl="2" marL="12001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Phantom 4 Pro</a:t>
            </a:r>
            <a:endParaRPr b="0" i="0" sz="1400" u="none" cap="none" strike="noStrike">
              <a:solidFill>
                <a:srgbClr val="000000"/>
              </a:solidFill>
              <a:latin typeface="Arial"/>
              <a:ea typeface="Arial"/>
              <a:cs typeface="Arial"/>
              <a:sym typeface="Arial"/>
            </a:endParaRPr>
          </a:p>
          <a:p>
            <a:pPr indent="-285750" lvl="2" marL="12001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Inspire 1</a:t>
            </a:r>
            <a:endParaRPr b="0" i="0" sz="1400" u="none" cap="none" strike="noStrike">
              <a:solidFill>
                <a:srgbClr val="000000"/>
              </a:solidFill>
              <a:latin typeface="Arial"/>
              <a:ea typeface="Arial"/>
              <a:cs typeface="Arial"/>
              <a:sym typeface="Arial"/>
            </a:endParaRPr>
          </a:p>
          <a:p>
            <a:pPr indent="-285750" lvl="2" marL="12001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Inspire 2</a:t>
            </a:r>
            <a:endParaRPr b="0" i="0" sz="1400" u="none" cap="none" strike="noStrike">
              <a:solidFill>
                <a:srgbClr val="000000"/>
              </a:solidFill>
              <a:latin typeface="Arial"/>
              <a:ea typeface="Arial"/>
              <a:cs typeface="Arial"/>
              <a:sym typeface="Arial"/>
            </a:endParaRPr>
          </a:p>
          <a:p>
            <a:pPr indent="-285750" lvl="2" marL="12001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Mavic Pro</a:t>
            </a:r>
            <a:endParaRPr b="0" i="0" sz="1400" u="none" cap="none" strike="noStrike">
              <a:solidFill>
                <a:srgbClr val="000000"/>
              </a:solidFill>
              <a:latin typeface="Arial"/>
              <a:ea typeface="Arial"/>
              <a:cs typeface="Arial"/>
              <a:sym typeface="Arial"/>
            </a:endParaRPr>
          </a:p>
          <a:p>
            <a:pPr indent="-285750" lvl="2" marL="12001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Mavic Air</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6" name="Google Shape;1036;p74"/>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1037" name="Google Shape;1037;p74"/>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8" name="Google Shape;1038;p74"/>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MÓDULOS BÁSICOS</a:t>
            </a:r>
            <a:endParaRPr b="0" i="0" sz="1400" u="none" cap="none" strike="noStrike">
              <a:solidFill>
                <a:srgbClr val="000000"/>
              </a:solidFill>
              <a:latin typeface="Arial"/>
              <a:ea typeface="Arial"/>
              <a:cs typeface="Arial"/>
              <a:sym typeface="Arial"/>
            </a:endParaRPr>
          </a:p>
        </p:txBody>
      </p:sp>
      <p:pic>
        <p:nvPicPr>
          <p:cNvPr descr="Drone DJI Mini 2 Fly More Combo" id="1039" name="Google Shape;1039;p74"/>
          <p:cNvPicPr preferRelativeResize="0"/>
          <p:nvPr/>
        </p:nvPicPr>
        <p:blipFill rotWithShape="1">
          <a:blip r:embed="rId5">
            <a:alphaModFix/>
          </a:blip>
          <a:srcRect b="0" l="0" r="0" t="0"/>
          <a:stretch/>
        </p:blipFill>
        <p:spPr>
          <a:xfrm>
            <a:off x="6909965" y="1592642"/>
            <a:ext cx="3955117" cy="38945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500"/>
                                        <p:tgtEl>
                                          <p:spTgt spid="10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pic>
        <p:nvPicPr>
          <p:cNvPr id="1044" name="Google Shape;1044;p75"/>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1045" name="Google Shape;1045;p75"/>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1046" name="Google Shape;1046;p75"/>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1047" name="Google Shape;1047;p75"/>
          <p:cNvSpPr txBox="1"/>
          <p:nvPr/>
        </p:nvSpPr>
        <p:spPr>
          <a:xfrm>
            <a:off x="669487" y="2201107"/>
            <a:ext cx="8770348" cy="1754326"/>
          </a:xfrm>
          <a:prstGeom prst="rect">
            <a:avLst/>
          </a:prstGeom>
          <a:noFill/>
          <a:ln>
            <a:noFill/>
          </a:ln>
        </p:spPr>
        <p:txBody>
          <a:bodyPr anchorCtr="0" anchor="t" bIns="45700" lIns="91425" spcFirstLastPara="1" rIns="91425" wrap="square" tIns="45700">
            <a:spAutoFit/>
          </a:bodyPr>
          <a:lstStyle/>
          <a:p>
            <a:pPr indent="-285750" lvl="1" marL="742950" marR="0" rtl="0" algn="just">
              <a:lnSpc>
                <a:spcPct val="100000"/>
              </a:lnSpc>
              <a:spcBef>
                <a:spcPts val="0"/>
              </a:spcBef>
              <a:spcAft>
                <a:spcPts val="0"/>
              </a:spcAft>
              <a:buClr>
                <a:srgbClr val="38BFF0"/>
              </a:buClr>
              <a:buSzPts val="1800"/>
              <a:buFont typeface="Courier New"/>
              <a:buChar char="o"/>
            </a:pPr>
            <a:r>
              <a:rPr b="1" i="0" lang="pt-BR" sz="1800" u="none" cap="none" strike="noStrike">
                <a:solidFill>
                  <a:schemeClr val="dk1"/>
                </a:solidFill>
                <a:latin typeface="Arial"/>
                <a:ea typeface="Arial"/>
                <a:cs typeface="Arial"/>
                <a:sym typeface="Arial"/>
              </a:rPr>
              <a:t>Plaso (“Super Linha de Tempo”)</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Módulo que implementa a ferramenta plaso para alimentar a função timeline do Autopsy</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48" name="Google Shape;1048;p75"/>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1049" name="Google Shape;1049;p75"/>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0" name="Google Shape;1050;p75"/>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MÓDULOS BÁSICOS</a:t>
            </a:r>
            <a:endParaRPr b="0" i="0" sz="1400" u="none" cap="none" strike="noStrike">
              <a:solidFill>
                <a:srgbClr val="000000"/>
              </a:solidFill>
              <a:latin typeface="Arial"/>
              <a:ea typeface="Arial"/>
              <a:cs typeface="Arial"/>
              <a:sym typeface="Arial"/>
            </a:endParaRPr>
          </a:p>
        </p:txBody>
      </p:sp>
      <p:pic>
        <p:nvPicPr>
          <p:cNvPr id="1051" name="Google Shape;1051;p75"/>
          <p:cNvPicPr preferRelativeResize="0"/>
          <p:nvPr/>
        </p:nvPicPr>
        <p:blipFill rotWithShape="1">
          <a:blip r:embed="rId5">
            <a:alphaModFix/>
          </a:blip>
          <a:srcRect b="0" l="0" r="0" t="0"/>
          <a:stretch/>
        </p:blipFill>
        <p:spPr>
          <a:xfrm>
            <a:off x="3322585" y="3326946"/>
            <a:ext cx="6257365" cy="35197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500"/>
                                        <p:tgtEl>
                                          <p:spTgt spid="10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pic>
        <p:nvPicPr>
          <p:cNvPr id="1056" name="Google Shape;1056;p76"/>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1057" name="Google Shape;1057;p76"/>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1058" name="Google Shape;1058;p76"/>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1059" name="Google Shape;1059;p76"/>
          <p:cNvSpPr txBox="1"/>
          <p:nvPr/>
        </p:nvSpPr>
        <p:spPr>
          <a:xfrm>
            <a:off x="669487" y="2201107"/>
            <a:ext cx="8770348" cy="1477328"/>
          </a:xfrm>
          <a:prstGeom prst="rect">
            <a:avLst/>
          </a:prstGeom>
          <a:noFill/>
          <a:ln>
            <a:noFill/>
          </a:ln>
        </p:spPr>
        <p:txBody>
          <a:bodyPr anchorCtr="0" anchor="t" bIns="45700" lIns="91425" spcFirstLastPara="1" rIns="91425" wrap="square" tIns="45700">
            <a:spAutoFit/>
          </a:bodyPr>
          <a:lstStyle/>
          <a:p>
            <a:pPr indent="-285750" lvl="1" marL="742950" marR="0" rtl="0" algn="just">
              <a:lnSpc>
                <a:spcPct val="100000"/>
              </a:lnSpc>
              <a:spcBef>
                <a:spcPts val="0"/>
              </a:spcBef>
              <a:spcAft>
                <a:spcPts val="0"/>
              </a:spcAft>
              <a:buClr>
                <a:srgbClr val="38BFF0"/>
              </a:buClr>
              <a:buSzPts val="1800"/>
              <a:buFont typeface="Courier New"/>
              <a:buChar char="o"/>
            </a:pPr>
            <a:r>
              <a:rPr b="1" i="0" lang="pt-BR" sz="1800" u="none" cap="none" strike="noStrike">
                <a:solidFill>
                  <a:schemeClr val="dk1"/>
                </a:solidFill>
                <a:latin typeface="Arial"/>
                <a:ea typeface="Arial"/>
                <a:cs typeface="Arial"/>
                <a:sym typeface="Arial"/>
              </a:rPr>
              <a:t>YARA Analyzer (“Analisador de Regras YARA”)</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Este módulo permite rodar códigos escrito em YARA</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60" name="Google Shape;1060;p76"/>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1061" name="Google Shape;1061;p76"/>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2" name="Google Shape;1062;p76"/>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MÓDULOS BÁSICOS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59"/>
                                        </p:tgtEl>
                                        <p:attrNameLst>
                                          <p:attrName>style.visibility</p:attrName>
                                        </p:attrNameLst>
                                      </p:cBhvr>
                                      <p:to>
                                        <p:strVal val="visible"/>
                                      </p:to>
                                    </p:set>
                                    <p:animEffect filter="fade" transition="in">
                                      <p:cBhvr>
                                        <p:cTn dur="500"/>
                                        <p:tgtEl>
                                          <p:spTgt spid="10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pic>
        <p:nvPicPr>
          <p:cNvPr id="1067" name="Google Shape;1067;p77"/>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1068" name="Google Shape;1068;p77"/>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1069" name="Google Shape;1069;p77"/>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1070" name="Google Shape;1070;p77"/>
          <p:cNvSpPr txBox="1"/>
          <p:nvPr/>
        </p:nvSpPr>
        <p:spPr>
          <a:xfrm>
            <a:off x="669487" y="2201107"/>
            <a:ext cx="8770348" cy="1477328"/>
          </a:xfrm>
          <a:prstGeom prst="rect">
            <a:avLst/>
          </a:prstGeom>
          <a:noFill/>
          <a:ln>
            <a:noFill/>
          </a:ln>
        </p:spPr>
        <p:txBody>
          <a:bodyPr anchorCtr="0" anchor="t" bIns="45700" lIns="91425" spcFirstLastPara="1" rIns="91425" wrap="square" tIns="45700">
            <a:spAutoFit/>
          </a:bodyPr>
          <a:lstStyle/>
          <a:p>
            <a:pPr indent="-285750" lvl="1" marL="742950" marR="0" rtl="0" algn="just">
              <a:lnSpc>
                <a:spcPct val="100000"/>
              </a:lnSpc>
              <a:spcBef>
                <a:spcPts val="0"/>
              </a:spcBef>
              <a:spcAft>
                <a:spcPts val="0"/>
              </a:spcAft>
              <a:buClr>
                <a:srgbClr val="38BFF0"/>
              </a:buClr>
              <a:buSzPts val="1800"/>
              <a:buFont typeface="Courier New"/>
              <a:buChar char="o"/>
            </a:pPr>
            <a:r>
              <a:rPr b="1" i="0" lang="pt-BR" sz="1800" u="none" cap="none" strike="noStrike">
                <a:solidFill>
                  <a:schemeClr val="dk1"/>
                </a:solidFill>
                <a:latin typeface="Arial"/>
                <a:ea typeface="Arial"/>
                <a:cs typeface="Arial"/>
                <a:sym typeface="Arial"/>
              </a:rPr>
              <a:t>iOS Analyzer (iLEAPP)</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Processa resultados do iLEAPP</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71" name="Google Shape;1071;p77"/>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1072" name="Google Shape;1072;p77"/>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3" name="Google Shape;1073;p77"/>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MÓDULOS BÁSICOS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70"/>
                                        </p:tgtEl>
                                        <p:attrNameLst>
                                          <p:attrName>style.visibility</p:attrName>
                                        </p:attrNameLst>
                                      </p:cBhvr>
                                      <p:to>
                                        <p:strVal val="visible"/>
                                      </p:to>
                                    </p:set>
                                    <p:animEffect filter="fade" transition="in">
                                      <p:cBhvr>
                                        <p:cTn dur="500"/>
                                        <p:tgtEl>
                                          <p:spTgt spid="10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pic>
        <p:nvPicPr>
          <p:cNvPr id="1078" name="Google Shape;1078;p78"/>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1079" name="Google Shape;1079;p78"/>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1080" name="Google Shape;1080;p78"/>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1081" name="Google Shape;1081;p78"/>
          <p:cNvSpPr txBox="1"/>
          <p:nvPr/>
        </p:nvSpPr>
        <p:spPr>
          <a:xfrm>
            <a:off x="669487" y="2201107"/>
            <a:ext cx="8770348" cy="1477328"/>
          </a:xfrm>
          <a:prstGeom prst="rect">
            <a:avLst/>
          </a:prstGeom>
          <a:noFill/>
          <a:ln>
            <a:noFill/>
          </a:ln>
        </p:spPr>
        <p:txBody>
          <a:bodyPr anchorCtr="0" anchor="t" bIns="45700" lIns="91425" spcFirstLastPara="1" rIns="91425" wrap="square" tIns="45700">
            <a:spAutoFit/>
          </a:bodyPr>
          <a:lstStyle/>
          <a:p>
            <a:pPr indent="-285750" lvl="1" marL="742950" marR="0" rtl="0" algn="just">
              <a:lnSpc>
                <a:spcPct val="100000"/>
              </a:lnSpc>
              <a:spcBef>
                <a:spcPts val="0"/>
              </a:spcBef>
              <a:spcAft>
                <a:spcPts val="0"/>
              </a:spcAft>
              <a:buClr>
                <a:srgbClr val="38BFF0"/>
              </a:buClr>
              <a:buSzPts val="1800"/>
              <a:buFont typeface="Courier New"/>
              <a:buChar char="o"/>
            </a:pPr>
            <a:r>
              <a:rPr b="1" i="0" lang="pt-BR" sz="1800" u="none" cap="none" strike="noStrike">
                <a:solidFill>
                  <a:schemeClr val="dk1"/>
                </a:solidFill>
                <a:latin typeface="Arial"/>
                <a:ea typeface="Arial"/>
                <a:cs typeface="Arial"/>
                <a:sym typeface="Arial"/>
              </a:rPr>
              <a:t>GPX Parser (“Processador de GPX”)</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Processa arquivos de GPS no formato GPX</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82" name="Google Shape;1082;p78"/>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1083" name="Google Shape;1083;p78"/>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4" name="Google Shape;1084;p78"/>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MÓDULOS BÁSICOS</a:t>
            </a:r>
            <a:endParaRPr b="0" i="0" sz="1400" u="none" cap="none" strike="noStrike">
              <a:solidFill>
                <a:srgbClr val="000000"/>
              </a:solidFill>
              <a:latin typeface="Arial"/>
              <a:ea typeface="Arial"/>
              <a:cs typeface="Arial"/>
              <a:sym typeface="Arial"/>
            </a:endParaRPr>
          </a:p>
        </p:txBody>
      </p:sp>
      <p:pic>
        <p:nvPicPr>
          <p:cNvPr id="1085" name="Google Shape;1085;p78"/>
          <p:cNvPicPr preferRelativeResize="0"/>
          <p:nvPr/>
        </p:nvPicPr>
        <p:blipFill rotWithShape="1">
          <a:blip r:embed="rId5">
            <a:alphaModFix/>
          </a:blip>
          <a:srcRect b="0" l="0" r="0" t="0"/>
          <a:stretch/>
        </p:blipFill>
        <p:spPr>
          <a:xfrm>
            <a:off x="985819" y="3326946"/>
            <a:ext cx="6565694" cy="26819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81"/>
                                        </p:tgtEl>
                                        <p:attrNameLst>
                                          <p:attrName>style.visibility</p:attrName>
                                        </p:attrNameLst>
                                      </p:cBhvr>
                                      <p:to>
                                        <p:strVal val="visible"/>
                                      </p:to>
                                    </p:set>
                                    <p:animEffect filter="fade" transition="in">
                                      <p:cBhvr>
                                        <p:cTn dur="500"/>
                                        <p:tgtEl>
                                          <p:spTgt spid="10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7"/>
          <p:cNvPicPr preferRelativeResize="0"/>
          <p:nvPr/>
        </p:nvPicPr>
        <p:blipFill rotWithShape="1">
          <a:blip r:embed="rId3">
            <a:alphaModFix/>
          </a:blip>
          <a:srcRect b="0" l="0" r="0" t="0"/>
          <a:stretch/>
        </p:blipFill>
        <p:spPr>
          <a:xfrm>
            <a:off x="-152400" y="0"/>
            <a:ext cx="12344400" cy="6858000"/>
          </a:xfrm>
          <a:prstGeom prst="rect">
            <a:avLst/>
          </a:prstGeom>
          <a:noFill/>
          <a:ln>
            <a:noFill/>
          </a:ln>
        </p:spPr>
      </p:pic>
      <p:sp>
        <p:nvSpPr>
          <p:cNvPr id="202" name="Google Shape;202;p7"/>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203" name="Google Shape;203;p7"/>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204" name="Google Shape;204;p7"/>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INTRODUÇÃO</a:t>
            </a:r>
            <a:endParaRPr b="0" i="0" sz="1400" u="none" cap="none" strike="noStrike">
              <a:solidFill>
                <a:srgbClr val="000000"/>
              </a:solidFill>
              <a:latin typeface="Arial"/>
              <a:ea typeface="Arial"/>
              <a:cs typeface="Arial"/>
              <a:sym typeface="Arial"/>
            </a:endParaRPr>
          </a:p>
        </p:txBody>
      </p:sp>
      <p:sp>
        <p:nvSpPr>
          <p:cNvPr id="205" name="Google Shape;205;p7"/>
          <p:cNvSpPr txBox="1"/>
          <p:nvPr/>
        </p:nvSpPr>
        <p:spPr>
          <a:xfrm>
            <a:off x="669487" y="2201107"/>
            <a:ext cx="5686976" cy="341632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Autopsy Forensics é uma poderosa ferramenta desenvolvida por </a:t>
            </a:r>
            <a:r>
              <a:rPr b="0" i="0" lang="pt-BR" sz="1800" u="sng" cap="none" strike="noStrike">
                <a:solidFill>
                  <a:srgbClr val="38BFF0"/>
                </a:solidFill>
                <a:latin typeface="Arial"/>
                <a:ea typeface="Arial"/>
                <a:cs typeface="Arial"/>
                <a:sym typeface="Arial"/>
                <a:hlinkClick r:id="rId5">
                  <a:extLst>
                    <a:ext uri="{A12FA001-AC4F-418D-AE19-62706E023703}">
                      <ahyp:hlinkClr val="tx"/>
                    </a:ext>
                  </a:extLst>
                </a:hlinkClick>
              </a:rPr>
              <a:t>Brian Carrier</a:t>
            </a:r>
            <a:r>
              <a:rPr b="0" i="0" lang="pt-BR" sz="1800" u="none" cap="none" strike="noStrike">
                <a:solidFill>
                  <a:srgbClr val="38BFF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171450" lvl="0" marL="285750" marR="0" rtl="0" algn="just">
              <a:lnSpc>
                <a:spcPct val="100000"/>
              </a:lnSpc>
              <a:spcBef>
                <a:spcPts val="0"/>
              </a:spcBef>
              <a:spcAft>
                <a:spcPts val="0"/>
              </a:spcAft>
              <a:buClr>
                <a:srgbClr val="38BFF0"/>
              </a:buClr>
              <a:buSzPts val="1800"/>
              <a:buFont typeface="Courier New"/>
              <a:buNone/>
            </a:pPr>
            <a:r>
              <a:t/>
            </a:r>
            <a:endParaRPr b="0" i="0" sz="1800" u="none" cap="none" strike="noStrike">
              <a:solidFill>
                <a:schemeClr val="dk1"/>
              </a:solidFill>
              <a:latin typeface="Arial"/>
              <a:ea typeface="Arial"/>
              <a:cs typeface="Arial"/>
              <a:sym typeface="Arial"/>
            </a:endParaRPr>
          </a:p>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Brian Carrier é desenvolvedor da ferramenta Sleuth Kit (“TSK”) e autor do livro File System Forensics</a:t>
            </a:r>
            <a:endParaRPr b="0" i="0" sz="1800" u="none" cap="none" strike="noStrike">
              <a:solidFill>
                <a:schemeClr val="dk1"/>
              </a:solidFill>
              <a:latin typeface="Arial"/>
              <a:ea typeface="Arial"/>
              <a:cs typeface="Arial"/>
              <a:sym typeface="Arial"/>
            </a:endParaRPr>
          </a:p>
          <a:p>
            <a:pPr indent="-171450" lvl="0" marL="285750" marR="0" rtl="0" algn="just">
              <a:lnSpc>
                <a:spcPct val="100000"/>
              </a:lnSpc>
              <a:spcBef>
                <a:spcPts val="0"/>
              </a:spcBef>
              <a:spcAft>
                <a:spcPts val="0"/>
              </a:spcAft>
              <a:buClr>
                <a:srgbClr val="38BFF0"/>
              </a:buClr>
              <a:buSzPts val="1800"/>
              <a:buFont typeface="Courier New"/>
              <a:buNone/>
            </a:pPr>
            <a:r>
              <a:t/>
            </a:r>
            <a:endParaRPr b="0" i="0" sz="1800" u="none" cap="none" strike="noStrike">
              <a:solidFill>
                <a:schemeClr val="dk1"/>
              </a:solidFill>
              <a:latin typeface="Arial"/>
              <a:ea typeface="Arial"/>
              <a:cs typeface="Arial"/>
              <a:sym typeface="Arial"/>
            </a:endParaRPr>
          </a:p>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O TSK é a ferramenta mais poderosa já desenvolvida no mundo da Computação Forense, utilizada por trás de grandes softwares tais como o Autopsy, IPED e muitas outras.</a:t>
            </a:r>
            <a:endParaRPr b="0" i="0" sz="1400" u="none" cap="none" strike="noStrike">
              <a:solidFill>
                <a:srgbClr val="000000"/>
              </a:solidFill>
              <a:latin typeface="Arial"/>
              <a:ea typeface="Arial"/>
              <a:cs typeface="Arial"/>
              <a:sym typeface="Arial"/>
            </a:endParaRPr>
          </a:p>
          <a:p>
            <a:pPr indent="-171450" lvl="0" marL="285750" marR="0" rtl="0" algn="just">
              <a:lnSpc>
                <a:spcPct val="100000"/>
              </a:lnSpc>
              <a:spcBef>
                <a:spcPts val="0"/>
              </a:spcBef>
              <a:spcAft>
                <a:spcPts val="0"/>
              </a:spcAft>
              <a:buClr>
                <a:srgbClr val="38BFF0"/>
              </a:buClr>
              <a:buSzPts val="1800"/>
              <a:buFont typeface="Courier New"/>
              <a:buNone/>
            </a:pPr>
            <a:r>
              <a:t/>
            </a:r>
            <a:endParaRPr b="0" i="0" sz="1800" u="none" cap="none" strike="noStrike">
              <a:solidFill>
                <a:schemeClr val="dk1"/>
              </a:solidFill>
              <a:latin typeface="Arial"/>
              <a:ea typeface="Arial"/>
              <a:cs typeface="Arial"/>
              <a:sym typeface="Arial"/>
            </a:endParaRPr>
          </a:p>
        </p:txBody>
      </p:sp>
      <p:sp>
        <p:nvSpPr>
          <p:cNvPr id="206" name="Google Shape;206;p7"/>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207" name="Google Shape;207;p7"/>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8" name="Google Shape;208;p7"/>
          <p:cNvSpPr/>
          <p:nvPr/>
        </p:nvSpPr>
        <p:spPr>
          <a:xfrm>
            <a:off x="8322609" y="927343"/>
            <a:ext cx="3012957" cy="2932581"/>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8BFF0"/>
              </a:solidFill>
              <a:latin typeface="Calibri"/>
              <a:ea typeface="Calibri"/>
              <a:cs typeface="Calibri"/>
              <a:sym typeface="Calibri"/>
            </a:endParaRPr>
          </a:p>
        </p:txBody>
      </p:sp>
      <p:pic>
        <p:nvPicPr>
          <p:cNvPr descr="Dr. Brian Carrier - Basis Technology" id="209" name="Google Shape;209;p7"/>
          <p:cNvPicPr preferRelativeResize="0"/>
          <p:nvPr/>
        </p:nvPicPr>
        <p:blipFill rotWithShape="1">
          <a:blip r:embed="rId6">
            <a:alphaModFix/>
          </a:blip>
          <a:srcRect b="0" l="0" r="0" t="0"/>
          <a:stretch/>
        </p:blipFill>
        <p:spPr>
          <a:xfrm>
            <a:off x="7007173" y="1373721"/>
            <a:ext cx="3677683" cy="3677683"/>
          </a:xfrm>
          <a:prstGeom prst="rect">
            <a:avLst/>
          </a:prstGeom>
          <a:noFill/>
          <a:ln>
            <a:noFill/>
          </a:ln>
          <a:effectLst>
            <a:outerShdw blurRad="292100" rotWithShape="0" algn="tl" dir="2700000" dist="139700">
              <a:srgbClr val="333333">
                <a:alpha val="64313"/>
              </a:srgbClr>
            </a:outerShdw>
          </a:effectLst>
        </p:spPr>
      </p:pic>
      <p:sp>
        <p:nvSpPr>
          <p:cNvPr id="210" name="Google Shape;210;p7"/>
          <p:cNvSpPr/>
          <p:nvPr/>
        </p:nvSpPr>
        <p:spPr>
          <a:xfrm>
            <a:off x="6991000" y="5179735"/>
            <a:ext cx="1539987" cy="1314162"/>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8BFF0"/>
              </a:solidFill>
              <a:latin typeface="Calibri"/>
              <a:ea typeface="Calibri"/>
              <a:cs typeface="Calibri"/>
              <a:sym typeface="Calibri"/>
            </a:endParaRPr>
          </a:p>
        </p:txBody>
      </p:sp>
      <p:pic>
        <p:nvPicPr>
          <p:cNvPr id="211" name="Google Shape;211;p7"/>
          <p:cNvPicPr preferRelativeResize="0"/>
          <p:nvPr/>
        </p:nvPicPr>
        <p:blipFill rotWithShape="1">
          <a:blip r:embed="rId7">
            <a:alphaModFix/>
          </a:blip>
          <a:srcRect b="0" l="0" r="0" t="0"/>
          <a:stretch/>
        </p:blipFill>
        <p:spPr>
          <a:xfrm>
            <a:off x="6520551" y="4341349"/>
            <a:ext cx="1462531" cy="1930696"/>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pic>
        <p:nvPicPr>
          <p:cNvPr id="1090" name="Google Shape;1090;p79"/>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1091" name="Google Shape;1091;p79"/>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1092" name="Google Shape;1092;p79"/>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1093" name="Google Shape;1093;p79"/>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MÓDULOS BÁSICOS</a:t>
            </a:r>
            <a:endParaRPr b="0" i="0" sz="1400" u="none" cap="none" strike="noStrike">
              <a:solidFill>
                <a:srgbClr val="000000"/>
              </a:solidFill>
              <a:latin typeface="Arial"/>
              <a:ea typeface="Arial"/>
              <a:cs typeface="Arial"/>
              <a:sym typeface="Arial"/>
            </a:endParaRPr>
          </a:p>
        </p:txBody>
      </p:sp>
      <p:sp>
        <p:nvSpPr>
          <p:cNvPr id="1094" name="Google Shape;1094;p79"/>
          <p:cNvSpPr txBox="1"/>
          <p:nvPr/>
        </p:nvSpPr>
        <p:spPr>
          <a:xfrm>
            <a:off x="669487" y="2201107"/>
            <a:ext cx="8770348" cy="3139321"/>
          </a:xfrm>
          <a:prstGeom prst="rect">
            <a:avLst/>
          </a:prstGeom>
          <a:noFill/>
          <a:ln>
            <a:noFill/>
          </a:ln>
        </p:spPr>
        <p:txBody>
          <a:bodyPr anchorCtr="0" anchor="t" bIns="45700" lIns="91425" spcFirstLastPara="1" rIns="91425" wrap="square" tIns="45700">
            <a:spAutoFit/>
          </a:bodyPr>
          <a:lstStyle/>
          <a:p>
            <a:pPr indent="-285750" lvl="1" marL="742950" marR="0" rtl="0" algn="just">
              <a:lnSpc>
                <a:spcPct val="100000"/>
              </a:lnSpc>
              <a:spcBef>
                <a:spcPts val="0"/>
              </a:spcBef>
              <a:spcAft>
                <a:spcPts val="0"/>
              </a:spcAft>
              <a:buClr>
                <a:srgbClr val="38BFF0"/>
              </a:buClr>
              <a:buSzPts val="1800"/>
              <a:buFont typeface="Courier New"/>
              <a:buChar char="o"/>
            </a:pPr>
            <a:r>
              <a:rPr b="1" i="0" lang="pt-BR" sz="1800" u="none" cap="none" strike="noStrike">
                <a:solidFill>
                  <a:schemeClr val="dk1"/>
                </a:solidFill>
                <a:latin typeface="Arial"/>
                <a:ea typeface="Arial"/>
                <a:cs typeface="Arial"/>
                <a:sym typeface="Arial"/>
              </a:rPr>
              <a:t>Android Analyzer (“Analisador de Android”)</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rgbClr val="38BFF0"/>
              </a:buClr>
              <a:buSzPts val="1800"/>
              <a:buFont typeface="Courier New"/>
              <a:buNone/>
            </a:pPr>
            <a:r>
              <a:t/>
            </a:r>
            <a:endParaRPr b="0" i="0" sz="1800" u="none" cap="none" strike="noStrike">
              <a:solidFill>
                <a:schemeClr val="dk1"/>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Busca arquivos relacionados a Android na imagem do caso. Este módulo irá processar especificamente:</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Mensagens SMS/MMS</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Registros de chamadas</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Contatos</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GPS de google mapas</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chemeClr val="dk1"/>
              </a:buClr>
              <a:buSzPts val="1800"/>
              <a:buFont typeface="Arial"/>
              <a:buChar char="•"/>
            </a:pPr>
            <a:r>
              <a:rPr b="0" i="0" lang="pt-BR" sz="1800" u="none" cap="none" strike="noStrike">
                <a:solidFill>
                  <a:schemeClr val="dk1"/>
                </a:solidFill>
                <a:latin typeface="Arial"/>
                <a:ea typeface="Arial"/>
                <a:cs typeface="Arial"/>
                <a:sym typeface="Arial"/>
              </a:rPr>
              <a:t>GPS dos arquivos cache.wifi</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95" name="Google Shape;1095;p79"/>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1096" name="Google Shape;1096;p79"/>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97" name="Google Shape;1097;p79"/>
          <p:cNvPicPr preferRelativeResize="0"/>
          <p:nvPr/>
        </p:nvPicPr>
        <p:blipFill rotWithShape="1">
          <a:blip r:embed="rId5">
            <a:alphaModFix/>
          </a:blip>
          <a:srcRect b="0" l="0" r="0" t="0"/>
          <a:stretch/>
        </p:blipFill>
        <p:spPr>
          <a:xfrm>
            <a:off x="4588851" y="3867410"/>
            <a:ext cx="4991100" cy="2905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94"/>
                                        </p:tgtEl>
                                        <p:attrNameLst>
                                          <p:attrName>style.visibility</p:attrName>
                                        </p:attrNameLst>
                                      </p:cBhvr>
                                      <p:to>
                                        <p:strVal val="visible"/>
                                      </p:to>
                                    </p:set>
                                    <p:animEffect filter="fade" transition="in">
                                      <p:cBhvr>
                                        <p:cTn dur="500"/>
                                        <p:tgtEl>
                                          <p:spTgt spid="10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pic>
        <p:nvPicPr>
          <p:cNvPr id="1102" name="Google Shape;1102;p80"/>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1103" name="Google Shape;1103;p80"/>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1104" name="Google Shape;1104;p80"/>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1105" name="Google Shape;1105;p80"/>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MÓDULOS BÁSICOS</a:t>
            </a:r>
            <a:endParaRPr b="0" i="0" sz="1400" u="none" cap="none" strike="noStrike">
              <a:solidFill>
                <a:srgbClr val="000000"/>
              </a:solidFill>
              <a:latin typeface="Arial"/>
              <a:ea typeface="Arial"/>
              <a:cs typeface="Arial"/>
              <a:sym typeface="Arial"/>
            </a:endParaRPr>
          </a:p>
        </p:txBody>
      </p:sp>
      <p:sp>
        <p:nvSpPr>
          <p:cNvPr id="1106" name="Google Shape;1106;p80"/>
          <p:cNvSpPr txBox="1"/>
          <p:nvPr/>
        </p:nvSpPr>
        <p:spPr>
          <a:xfrm>
            <a:off x="669487" y="2201107"/>
            <a:ext cx="7954560" cy="36933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Como executar outros módulos após um processamento</a:t>
            </a:r>
            <a:endParaRPr b="0" i="0" sz="1400" u="none" cap="none" strike="noStrike">
              <a:solidFill>
                <a:srgbClr val="000000"/>
              </a:solidFill>
              <a:latin typeface="Arial"/>
              <a:ea typeface="Arial"/>
              <a:cs typeface="Arial"/>
              <a:sym typeface="Arial"/>
            </a:endParaRPr>
          </a:p>
        </p:txBody>
      </p:sp>
      <p:sp>
        <p:nvSpPr>
          <p:cNvPr id="1107" name="Google Shape;1107;p80"/>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1108" name="Google Shape;1108;p80"/>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9" name="Google Shape;1109;p80"/>
          <p:cNvSpPr/>
          <p:nvPr/>
        </p:nvSpPr>
        <p:spPr>
          <a:xfrm>
            <a:off x="4176163" y="3903170"/>
            <a:ext cx="3081971" cy="2571750"/>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1110" name="Google Shape;1110;p80"/>
          <p:cNvPicPr preferRelativeResize="0"/>
          <p:nvPr/>
        </p:nvPicPr>
        <p:blipFill rotWithShape="1">
          <a:blip r:embed="rId5">
            <a:alphaModFix/>
          </a:blip>
          <a:srcRect b="51634" l="0" r="76765" t="0"/>
          <a:stretch/>
        </p:blipFill>
        <p:spPr>
          <a:xfrm>
            <a:off x="4745536" y="2941440"/>
            <a:ext cx="2700928" cy="3162479"/>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06"/>
                                        </p:tgtEl>
                                        <p:attrNameLst>
                                          <p:attrName>style.visibility</p:attrName>
                                        </p:attrNameLst>
                                      </p:cBhvr>
                                      <p:to>
                                        <p:strVal val="visible"/>
                                      </p:to>
                                    </p:set>
                                    <p:animEffect filter="fade" transition="in">
                                      <p:cBhvr>
                                        <p:cTn dur="500"/>
                                        <p:tgtEl>
                                          <p:spTgt spid="1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pic>
        <p:nvPicPr>
          <p:cNvPr id="1115" name="Google Shape;1115;p81"/>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1116" name="Google Shape;1116;p81"/>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1117" name="Google Shape;1117;p81"/>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1118" name="Google Shape;1118;p81"/>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MÓDULOS BÁSICOS</a:t>
            </a:r>
            <a:endParaRPr b="0" i="0" sz="1400" u="none" cap="none" strike="noStrike">
              <a:solidFill>
                <a:srgbClr val="000000"/>
              </a:solidFill>
              <a:latin typeface="Arial"/>
              <a:ea typeface="Arial"/>
              <a:cs typeface="Arial"/>
              <a:sym typeface="Arial"/>
            </a:endParaRPr>
          </a:p>
        </p:txBody>
      </p:sp>
      <p:sp>
        <p:nvSpPr>
          <p:cNvPr id="1119" name="Google Shape;1119;p81"/>
          <p:cNvSpPr txBox="1"/>
          <p:nvPr/>
        </p:nvSpPr>
        <p:spPr>
          <a:xfrm>
            <a:off x="669487" y="2201107"/>
            <a:ext cx="7954560" cy="36933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Como verificar os resultados dos processamentos</a:t>
            </a:r>
            <a:endParaRPr b="0" i="0" sz="1400" u="none" cap="none" strike="noStrike">
              <a:solidFill>
                <a:srgbClr val="000000"/>
              </a:solidFill>
              <a:latin typeface="Arial"/>
              <a:ea typeface="Arial"/>
              <a:cs typeface="Arial"/>
              <a:sym typeface="Arial"/>
            </a:endParaRPr>
          </a:p>
        </p:txBody>
      </p:sp>
      <p:sp>
        <p:nvSpPr>
          <p:cNvPr id="1120" name="Google Shape;1120;p81"/>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1121" name="Google Shape;1121;p81"/>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22" name="Google Shape;1122;p81"/>
          <p:cNvPicPr preferRelativeResize="0"/>
          <p:nvPr/>
        </p:nvPicPr>
        <p:blipFill rotWithShape="1">
          <a:blip r:embed="rId5">
            <a:alphaModFix/>
          </a:blip>
          <a:srcRect b="0" l="0" r="0" t="0"/>
          <a:stretch/>
        </p:blipFill>
        <p:spPr>
          <a:xfrm>
            <a:off x="3189524" y="2937901"/>
            <a:ext cx="6534150" cy="3743325"/>
          </a:xfrm>
          <a:prstGeom prst="rect">
            <a:avLst/>
          </a:prstGeom>
          <a:noFill/>
          <a:ln>
            <a:noFill/>
          </a:ln>
        </p:spPr>
      </p:pic>
      <p:pic>
        <p:nvPicPr>
          <p:cNvPr id="1123" name="Google Shape;1123;p81"/>
          <p:cNvPicPr preferRelativeResize="0"/>
          <p:nvPr/>
        </p:nvPicPr>
        <p:blipFill rotWithShape="1">
          <a:blip r:embed="rId6">
            <a:alphaModFix/>
          </a:blip>
          <a:srcRect b="0" l="0" r="0" t="0"/>
          <a:stretch/>
        </p:blipFill>
        <p:spPr>
          <a:xfrm>
            <a:off x="669486" y="4069148"/>
            <a:ext cx="3448531" cy="13336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19"/>
                                        </p:tgtEl>
                                        <p:attrNameLst>
                                          <p:attrName>style.visibility</p:attrName>
                                        </p:attrNameLst>
                                      </p:cBhvr>
                                      <p:to>
                                        <p:strVal val="visible"/>
                                      </p:to>
                                    </p:set>
                                    <p:animEffect filter="fade" transition="in">
                                      <p:cBhvr>
                                        <p:cTn dur="500"/>
                                        <p:tgtEl>
                                          <p:spTgt spid="1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pic>
        <p:nvPicPr>
          <p:cNvPr id="1128" name="Google Shape;1128;p82"/>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1129" name="Google Shape;1129;p82"/>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1130" name="Google Shape;1130;p82"/>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1131" name="Google Shape;1131;p82"/>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MÓDULOS ADICIONAIS</a:t>
            </a:r>
            <a:endParaRPr b="0" i="0" sz="1400" u="none" cap="none" strike="noStrike">
              <a:solidFill>
                <a:srgbClr val="000000"/>
              </a:solidFill>
              <a:latin typeface="Arial"/>
              <a:ea typeface="Arial"/>
              <a:cs typeface="Arial"/>
              <a:sym typeface="Arial"/>
            </a:endParaRPr>
          </a:p>
        </p:txBody>
      </p:sp>
      <p:sp>
        <p:nvSpPr>
          <p:cNvPr id="1132" name="Google Shape;1132;p82"/>
          <p:cNvSpPr txBox="1"/>
          <p:nvPr/>
        </p:nvSpPr>
        <p:spPr>
          <a:xfrm>
            <a:off x="669486" y="2208589"/>
            <a:ext cx="7954560" cy="1754326"/>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Módulos adicionais podem ser úteis para extender as funcionalidades padrão do Autopsy.</a:t>
            </a:r>
            <a:endParaRPr b="0" i="0" sz="1400" u="none" cap="none" strike="noStrike">
              <a:solidFill>
                <a:srgbClr val="000000"/>
              </a:solidFill>
              <a:latin typeface="Arial"/>
              <a:ea typeface="Arial"/>
              <a:cs typeface="Arial"/>
              <a:sym typeface="Arial"/>
            </a:endParaRPr>
          </a:p>
          <a:p>
            <a:pPr indent="-171450" lvl="0" marL="285750" marR="0" rtl="0" algn="just">
              <a:lnSpc>
                <a:spcPct val="100000"/>
              </a:lnSpc>
              <a:spcBef>
                <a:spcPts val="0"/>
              </a:spcBef>
              <a:spcAft>
                <a:spcPts val="0"/>
              </a:spcAft>
              <a:buClr>
                <a:srgbClr val="38BFF0"/>
              </a:buClr>
              <a:buSzPts val="1800"/>
              <a:buFont typeface="Courier New"/>
              <a:buNone/>
            </a:pPr>
            <a:r>
              <a:t/>
            </a:r>
            <a:endParaRPr b="0" i="0" sz="1800" u="none" cap="none" strike="noStrike">
              <a:solidFill>
                <a:schemeClr val="dk1"/>
              </a:solidFill>
              <a:latin typeface="Arial"/>
              <a:ea typeface="Arial"/>
              <a:cs typeface="Arial"/>
              <a:sym typeface="Arial"/>
            </a:endParaRPr>
          </a:p>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Biblioteca de módulos adicionais: </a:t>
            </a:r>
            <a:r>
              <a:rPr b="0" i="0" lang="pt-BR" sz="1800" u="sng" cap="none" strike="noStrike">
                <a:solidFill>
                  <a:schemeClr val="dk1"/>
                </a:solidFill>
                <a:latin typeface="Arial"/>
                <a:ea typeface="Arial"/>
                <a:cs typeface="Arial"/>
                <a:sym typeface="Arial"/>
                <a:hlinkClick r:id="rId5">
                  <a:extLst>
                    <a:ext uri="{A12FA001-AC4F-418D-AE19-62706E023703}">
                      <ahyp:hlinkClr val="tx"/>
                    </a:ext>
                  </a:extLst>
                </a:hlinkClick>
              </a:rPr>
              <a:t>https://github.com/markmckinnon/Autopsy-Plugins</a:t>
            </a:r>
            <a:endParaRPr b="0" i="0" sz="1800" u="none" cap="none" strike="noStrike">
              <a:solidFill>
                <a:schemeClr val="dk1"/>
              </a:solidFill>
              <a:latin typeface="Arial"/>
              <a:ea typeface="Arial"/>
              <a:cs typeface="Arial"/>
              <a:sym typeface="Arial"/>
            </a:endParaRPr>
          </a:p>
          <a:p>
            <a:pPr indent="-171450" lvl="0" marL="285750" marR="0" rtl="0" algn="just">
              <a:lnSpc>
                <a:spcPct val="100000"/>
              </a:lnSpc>
              <a:spcBef>
                <a:spcPts val="0"/>
              </a:spcBef>
              <a:spcAft>
                <a:spcPts val="0"/>
              </a:spcAft>
              <a:buClr>
                <a:srgbClr val="38BFF0"/>
              </a:buClr>
              <a:buSzPts val="1800"/>
              <a:buFont typeface="Courier New"/>
              <a:buNone/>
            </a:pPr>
            <a:r>
              <a:t/>
            </a:r>
            <a:endParaRPr b="0" i="0" sz="1800" u="none" cap="none" strike="noStrike">
              <a:solidFill>
                <a:schemeClr val="dk1"/>
              </a:solidFill>
              <a:latin typeface="Arial"/>
              <a:ea typeface="Arial"/>
              <a:cs typeface="Arial"/>
              <a:sym typeface="Arial"/>
            </a:endParaRPr>
          </a:p>
        </p:txBody>
      </p:sp>
      <p:sp>
        <p:nvSpPr>
          <p:cNvPr id="1133" name="Google Shape;1133;p82"/>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1134" name="Google Shape;1134;p82"/>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32"/>
                                        </p:tgtEl>
                                        <p:attrNameLst>
                                          <p:attrName>style.visibility</p:attrName>
                                        </p:attrNameLst>
                                      </p:cBhvr>
                                      <p:to>
                                        <p:strVal val="visible"/>
                                      </p:to>
                                    </p:set>
                                    <p:animEffect filter="fade" transition="in">
                                      <p:cBhvr>
                                        <p:cTn dur="500"/>
                                        <p:tgtEl>
                                          <p:spTgt spid="1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pic>
        <p:nvPicPr>
          <p:cNvPr id="1139" name="Google Shape;1139;p83"/>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1140" name="Google Shape;1140;p83"/>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1141" name="Google Shape;1141;p83"/>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1142" name="Google Shape;1142;p83"/>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GALERIA DE FOTOS E VÍDEOS</a:t>
            </a:r>
            <a:endParaRPr b="0" i="0" sz="1400" u="none" cap="none" strike="noStrike">
              <a:solidFill>
                <a:srgbClr val="000000"/>
              </a:solidFill>
              <a:latin typeface="Arial"/>
              <a:ea typeface="Arial"/>
              <a:cs typeface="Arial"/>
              <a:sym typeface="Arial"/>
            </a:endParaRPr>
          </a:p>
        </p:txBody>
      </p:sp>
      <p:sp>
        <p:nvSpPr>
          <p:cNvPr id="1143" name="Google Shape;1143;p83"/>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1144" name="Google Shape;1144;p83"/>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5" name="Google Shape;1145;p83"/>
          <p:cNvSpPr txBox="1"/>
          <p:nvPr/>
        </p:nvSpPr>
        <p:spPr>
          <a:xfrm>
            <a:off x="669486" y="2208589"/>
            <a:ext cx="7954560" cy="36933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Função para facilitar a navegação em imagens</a:t>
            </a:r>
            <a:endParaRPr b="0" i="0" sz="1400" u="none" cap="none" strike="noStrike">
              <a:solidFill>
                <a:srgbClr val="000000"/>
              </a:solidFill>
              <a:latin typeface="Arial"/>
              <a:ea typeface="Arial"/>
              <a:cs typeface="Arial"/>
              <a:sym typeface="Arial"/>
            </a:endParaRPr>
          </a:p>
        </p:txBody>
      </p:sp>
      <p:sp>
        <p:nvSpPr>
          <p:cNvPr id="1146" name="Google Shape;1146;p83"/>
          <p:cNvSpPr/>
          <p:nvPr/>
        </p:nvSpPr>
        <p:spPr>
          <a:xfrm>
            <a:off x="4406156" y="2640104"/>
            <a:ext cx="5102531" cy="3678985"/>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id="1147" name="Google Shape;1147;p83"/>
          <p:cNvPicPr preferRelativeResize="0"/>
          <p:nvPr/>
        </p:nvPicPr>
        <p:blipFill rotWithShape="1">
          <a:blip r:embed="rId5">
            <a:alphaModFix/>
          </a:blip>
          <a:srcRect b="0" l="0" r="0" t="0"/>
          <a:stretch/>
        </p:blipFill>
        <p:spPr>
          <a:xfrm>
            <a:off x="3102044" y="2991137"/>
            <a:ext cx="5978425" cy="4003252"/>
          </a:xfrm>
          <a:prstGeom prst="rect">
            <a:avLst/>
          </a:prstGeom>
          <a:noFill/>
          <a:ln>
            <a:noFill/>
          </a:ln>
          <a:effectLst>
            <a:outerShdw blurRad="292100" rotWithShape="0" algn="tl" dir="2700000" dist="139700">
              <a:srgbClr val="333333">
                <a:alpha val="6431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45"/>
                                        </p:tgtEl>
                                        <p:attrNameLst>
                                          <p:attrName>style.visibility</p:attrName>
                                        </p:attrNameLst>
                                      </p:cBhvr>
                                      <p:to>
                                        <p:strVal val="visible"/>
                                      </p:to>
                                    </p:set>
                                    <p:animEffect filter="fade" transition="in">
                                      <p:cBhvr>
                                        <p:cTn dur="500"/>
                                        <p:tgtEl>
                                          <p:spTgt spid="1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pic>
        <p:nvPicPr>
          <p:cNvPr id="1152" name="Google Shape;1152;p84"/>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1153" name="Google Shape;1153;p84"/>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1154" name="Google Shape;1154;p84"/>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1155" name="Google Shape;1155;p84"/>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COMUNICAÇÕES</a:t>
            </a:r>
            <a:endParaRPr b="0" i="0" sz="1400" u="none" cap="none" strike="noStrike">
              <a:solidFill>
                <a:srgbClr val="000000"/>
              </a:solidFill>
              <a:latin typeface="Arial"/>
              <a:ea typeface="Arial"/>
              <a:cs typeface="Arial"/>
              <a:sym typeface="Arial"/>
            </a:endParaRPr>
          </a:p>
        </p:txBody>
      </p:sp>
      <p:sp>
        <p:nvSpPr>
          <p:cNvPr id="1156" name="Google Shape;1156;p84"/>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1157" name="Google Shape;1157;p84"/>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8" name="Google Shape;1158;p84"/>
          <p:cNvSpPr txBox="1"/>
          <p:nvPr/>
        </p:nvSpPr>
        <p:spPr>
          <a:xfrm>
            <a:off x="669486" y="2208589"/>
            <a:ext cx="7954560" cy="646331"/>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Visualizador de comunicações, o que incluem e-mails, whatsapp, sms, chamadas, dentre outras.</a:t>
            </a:r>
            <a:endParaRPr b="0" i="0" sz="1400" u="none" cap="none" strike="noStrike">
              <a:solidFill>
                <a:srgbClr val="000000"/>
              </a:solidFill>
              <a:latin typeface="Arial"/>
              <a:ea typeface="Arial"/>
              <a:cs typeface="Arial"/>
              <a:sym typeface="Arial"/>
            </a:endParaRPr>
          </a:p>
        </p:txBody>
      </p:sp>
      <p:pic>
        <p:nvPicPr>
          <p:cNvPr id="1159" name="Google Shape;1159;p84"/>
          <p:cNvPicPr preferRelativeResize="0"/>
          <p:nvPr/>
        </p:nvPicPr>
        <p:blipFill rotWithShape="1">
          <a:blip r:embed="rId5">
            <a:alphaModFix/>
          </a:blip>
          <a:srcRect b="0" l="0" r="0" t="0"/>
          <a:stretch/>
        </p:blipFill>
        <p:spPr>
          <a:xfrm>
            <a:off x="4035940" y="2794896"/>
            <a:ext cx="6535129" cy="39534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58"/>
                                        </p:tgtEl>
                                        <p:attrNameLst>
                                          <p:attrName>style.visibility</p:attrName>
                                        </p:attrNameLst>
                                      </p:cBhvr>
                                      <p:to>
                                        <p:strVal val="visible"/>
                                      </p:to>
                                    </p:set>
                                    <p:animEffect filter="fade" transition="in">
                                      <p:cBhvr>
                                        <p:cTn dur="500"/>
                                        <p:tgtEl>
                                          <p:spTgt spid="1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pic>
        <p:nvPicPr>
          <p:cNvPr id="1164" name="Google Shape;1164;p85"/>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1165" name="Google Shape;1165;p85"/>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1166" name="Google Shape;1166;p85"/>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1167" name="Google Shape;1167;p85"/>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GEO LOCALIZAÇÃO</a:t>
            </a:r>
            <a:endParaRPr b="0" i="0" sz="1400" u="none" cap="none" strike="noStrike">
              <a:solidFill>
                <a:srgbClr val="000000"/>
              </a:solidFill>
              <a:latin typeface="Arial"/>
              <a:ea typeface="Arial"/>
              <a:cs typeface="Arial"/>
              <a:sym typeface="Arial"/>
            </a:endParaRPr>
          </a:p>
        </p:txBody>
      </p:sp>
      <p:sp>
        <p:nvSpPr>
          <p:cNvPr id="1168" name="Google Shape;1168;p85"/>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1169" name="Google Shape;1169;p85"/>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0" name="Google Shape;1170;p85"/>
          <p:cNvSpPr txBox="1"/>
          <p:nvPr/>
        </p:nvSpPr>
        <p:spPr>
          <a:xfrm>
            <a:off x="669486" y="2208589"/>
            <a:ext cx="7954560" cy="646331"/>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Funcionalidade que permite visualizar os dados de GPS processados na imagem</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70"/>
                                        </p:tgtEl>
                                        <p:attrNameLst>
                                          <p:attrName>style.visibility</p:attrName>
                                        </p:attrNameLst>
                                      </p:cBhvr>
                                      <p:to>
                                        <p:strVal val="visible"/>
                                      </p:to>
                                    </p:set>
                                    <p:animEffect filter="fade" transition="in">
                                      <p:cBhvr>
                                        <p:cTn dur="500"/>
                                        <p:tgtEl>
                                          <p:spTgt spid="1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id="1175" name="Google Shape;1175;p86"/>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1176" name="Google Shape;1176;p86"/>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1177" name="Google Shape;1177;p86"/>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1178" name="Google Shape;1178;p86"/>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ANÁLISE DE LINHA DE TEMPO</a:t>
            </a:r>
            <a:endParaRPr b="0" i="0" sz="1400" u="none" cap="none" strike="noStrike">
              <a:solidFill>
                <a:srgbClr val="000000"/>
              </a:solidFill>
              <a:latin typeface="Arial"/>
              <a:ea typeface="Arial"/>
              <a:cs typeface="Arial"/>
              <a:sym typeface="Arial"/>
            </a:endParaRPr>
          </a:p>
        </p:txBody>
      </p:sp>
      <p:sp>
        <p:nvSpPr>
          <p:cNvPr id="1179" name="Google Shape;1179;p86"/>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1180" name="Google Shape;1180;p86"/>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1" name="Google Shape;1181;p86"/>
          <p:cNvSpPr txBox="1"/>
          <p:nvPr/>
        </p:nvSpPr>
        <p:spPr>
          <a:xfrm>
            <a:off x="669486" y="2208589"/>
            <a:ext cx="7954560" cy="646331"/>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Funcionalidade que permite visualizar a linha de tempo, preferencialmente após o processamento do módulo PLASO.</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81"/>
                                        </p:tgtEl>
                                        <p:attrNameLst>
                                          <p:attrName>style.visibility</p:attrName>
                                        </p:attrNameLst>
                                      </p:cBhvr>
                                      <p:to>
                                        <p:strVal val="visible"/>
                                      </p:to>
                                    </p:set>
                                    <p:animEffect filter="fade" transition="in">
                                      <p:cBhvr>
                                        <p:cTn dur="500"/>
                                        <p:tgtEl>
                                          <p:spTgt spid="1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pic>
        <p:nvPicPr>
          <p:cNvPr id="1186" name="Google Shape;1186;p87"/>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1187" name="Google Shape;1187;p87"/>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1188" name="Google Shape;1188;p87"/>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1189" name="Google Shape;1189;p87"/>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DISCOVERY</a:t>
            </a:r>
            <a:endParaRPr b="0" i="0" sz="1400" u="none" cap="none" strike="noStrike">
              <a:solidFill>
                <a:srgbClr val="000000"/>
              </a:solidFill>
              <a:latin typeface="Arial"/>
              <a:ea typeface="Arial"/>
              <a:cs typeface="Arial"/>
              <a:sym typeface="Arial"/>
            </a:endParaRPr>
          </a:p>
        </p:txBody>
      </p:sp>
      <p:sp>
        <p:nvSpPr>
          <p:cNvPr id="1190" name="Google Shape;1190;p87"/>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1191" name="Google Shape;1191;p87"/>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2" name="Google Shape;1192;p87"/>
          <p:cNvSpPr txBox="1"/>
          <p:nvPr/>
        </p:nvSpPr>
        <p:spPr>
          <a:xfrm>
            <a:off x="669486" y="2208589"/>
            <a:ext cx="7954560" cy="646331"/>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Funcionalidade que permite realizar buscas e filtros por arquivos, baseando-se em suas características.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92"/>
                                        </p:tgtEl>
                                        <p:attrNameLst>
                                          <p:attrName>style.visibility</p:attrName>
                                        </p:attrNameLst>
                                      </p:cBhvr>
                                      <p:to>
                                        <p:strVal val="visible"/>
                                      </p:to>
                                    </p:set>
                                    <p:animEffect filter="fade" transition="in">
                                      <p:cBhvr>
                                        <p:cTn dur="500"/>
                                        <p:tgtEl>
                                          <p:spTgt spid="1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pic>
        <p:nvPicPr>
          <p:cNvPr id="1197" name="Google Shape;1197;p88"/>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1198" name="Google Shape;1198;p88"/>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1199" name="Google Shape;1199;p88"/>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1200" name="Google Shape;1200;p88"/>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BUSCAS POR PALAVRAS-CHAVE</a:t>
            </a:r>
            <a:endParaRPr b="0" i="0" sz="1400" u="none" cap="none" strike="noStrike">
              <a:solidFill>
                <a:srgbClr val="000000"/>
              </a:solidFill>
              <a:latin typeface="Arial"/>
              <a:ea typeface="Arial"/>
              <a:cs typeface="Arial"/>
              <a:sym typeface="Arial"/>
            </a:endParaRPr>
          </a:p>
        </p:txBody>
      </p:sp>
      <p:sp>
        <p:nvSpPr>
          <p:cNvPr id="1201" name="Google Shape;1201;p88"/>
          <p:cNvSpPr txBox="1"/>
          <p:nvPr/>
        </p:nvSpPr>
        <p:spPr>
          <a:xfrm>
            <a:off x="669487" y="2201107"/>
            <a:ext cx="7954560" cy="3139321"/>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Tipos de busca</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800"/>
              <a:buFont typeface="Noto Sans Symbols"/>
              <a:buChar char="✔"/>
            </a:pPr>
            <a:r>
              <a:rPr b="0" i="0" lang="pt-BR" sz="1800" u="none" cap="none" strike="noStrike">
                <a:solidFill>
                  <a:schemeClr val="dk1"/>
                </a:solidFill>
                <a:latin typeface="Arial"/>
                <a:ea typeface="Arial"/>
                <a:cs typeface="Arial"/>
                <a:sym typeface="Arial"/>
              </a:rPr>
              <a:t>Apenas busca indexada</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1" i="1" lang="pt-BR" sz="1800" u="none" cap="none" strike="noStrike">
                <a:solidFill>
                  <a:schemeClr val="dk1"/>
                </a:solidFill>
                <a:latin typeface="Arial"/>
                <a:ea typeface="Arial"/>
                <a:cs typeface="Arial"/>
                <a:sym typeface="Arial"/>
              </a:rPr>
              <a:t>Frase exemplo: “O maior centro de estudos em computação Forense”</a:t>
            </a:r>
            <a:endParaRPr b="0" i="0" sz="1400" u="none" cap="none" strike="noStrike">
              <a:solidFill>
                <a:srgbClr val="000000"/>
              </a:solidFill>
              <a:latin typeface="Arial"/>
              <a:ea typeface="Arial"/>
              <a:cs typeface="Arial"/>
              <a:sym typeface="Arial"/>
            </a:endParaRPr>
          </a:p>
          <a:p>
            <a:pPr indent="-171450" lvl="0" marL="285750" marR="0" rtl="0" algn="just">
              <a:lnSpc>
                <a:spcPct val="100000"/>
              </a:lnSpc>
              <a:spcBef>
                <a:spcPts val="0"/>
              </a:spcBef>
              <a:spcAft>
                <a:spcPts val="0"/>
              </a:spcAft>
              <a:buClr>
                <a:srgbClr val="38BFF0"/>
              </a:buClr>
              <a:buSzPts val="1800"/>
              <a:buFont typeface="Courier New"/>
              <a:buNone/>
            </a:pPr>
            <a:r>
              <a:t/>
            </a:r>
            <a:endParaRPr b="0" i="0" sz="1800" u="none" cap="none" strike="noStrike">
              <a:solidFill>
                <a:schemeClr val="dk1"/>
              </a:solidFill>
              <a:latin typeface="Arial"/>
              <a:ea typeface="Arial"/>
              <a:cs typeface="Arial"/>
              <a:sym typeface="Arial"/>
            </a:endParaRPr>
          </a:p>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Tipos de palavras-chave</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800"/>
              <a:buFont typeface="Noto Sans Symbols"/>
              <a:buChar char="✔"/>
            </a:pPr>
            <a:r>
              <a:rPr b="0" i="0" lang="pt-BR" sz="1800" u="none" cap="none" strike="noStrike">
                <a:solidFill>
                  <a:schemeClr val="dk1"/>
                </a:solidFill>
                <a:latin typeface="Arial"/>
                <a:ea typeface="Arial"/>
                <a:cs typeface="Arial"/>
                <a:sym typeface="Arial"/>
              </a:rPr>
              <a:t>Exact Match (busca exata)</a:t>
            </a:r>
            <a:endParaRPr b="0" i="0" sz="1400" u="none" cap="none" strike="noStrike">
              <a:solidFill>
                <a:srgbClr val="000000"/>
              </a:solidFill>
              <a:latin typeface="Arial"/>
              <a:ea typeface="Arial"/>
              <a:cs typeface="Arial"/>
              <a:sym typeface="Arial"/>
            </a:endParaRPr>
          </a:p>
          <a:p>
            <a:pPr indent="-285750" lvl="2" marL="1200150" marR="0" rtl="0" algn="just">
              <a:lnSpc>
                <a:spcPct val="100000"/>
              </a:lnSpc>
              <a:spcBef>
                <a:spcPts val="0"/>
              </a:spcBef>
              <a:spcAft>
                <a:spcPts val="0"/>
              </a:spcAft>
              <a:buClr>
                <a:srgbClr val="38BFF0"/>
              </a:buClr>
              <a:buSzPts val="1800"/>
              <a:buFont typeface="Noto Sans Symbols"/>
              <a:buChar char="✔"/>
            </a:pPr>
            <a:r>
              <a:rPr b="0" i="0" lang="pt-BR" sz="1800" u="none" cap="none" strike="noStrike">
                <a:solidFill>
                  <a:schemeClr val="dk1"/>
                </a:solidFill>
                <a:latin typeface="Arial"/>
                <a:ea typeface="Arial"/>
                <a:cs typeface="Arial"/>
                <a:sym typeface="Arial"/>
              </a:rPr>
              <a:t>“Forense”</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800"/>
              <a:buFont typeface="Noto Sans Symbols"/>
              <a:buChar char="✔"/>
            </a:pPr>
            <a:r>
              <a:rPr b="0" i="0" lang="pt-BR" sz="1800" u="none" cap="none" strike="noStrike">
                <a:solidFill>
                  <a:schemeClr val="dk1"/>
                </a:solidFill>
                <a:latin typeface="Arial"/>
                <a:ea typeface="Arial"/>
                <a:cs typeface="Arial"/>
                <a:sym typeface="Arial"/>
              </a:rPr>
              <a:t>Substring Match (busca abrangente)</a:t>
            </a:r>
            <a:endParaRPr b="0" i="0" sz="1400" u="none" cap="none" strike="noStrike">
              <a:solidFill>
                <a:srgbClr val="000000"/>
              </a:solidFill>
              <a:latin typeface="Arial"/>
              <a:ea typeface="Arial"/>
              <a:cs typeface="Arial"/>
              <a:sym typeface="Arial"/>
            </a:endParaRPr>
          </a:p>
          <a:p>
            <a:pPr indent="-285750" lvl="2" marL="1200150" marR="0" rtl="0" algn="just">
              <a:lnSpc>
                <a:spcPct val="100000"/>
              </a:lnSpc>
              <a:spcBef>
                <a:spcPts val="0"/>
              </a:spcBef>
              <a:spcAft>
                <a:spcPts val="0"/>
              </a:spcAft>
              <a:buClr>
                <a:srgbClr val="38BFF0"/>
              </a:buClr>
              <a:buSzPts val="1800"/>
              <a:buFont typeface="Noto Sans Symbols"/>
              <a:buChar char="✔"/>
            </a:pPr>
            <a:r>
              <a:rPr b="0" i="0" lang="pt-BR" sz="1800" u="none" cap="none" strike="noStrike">
                <a:solidFill>
                  <a:schemeClr val="dk1"/>
                </a:solidFill>
                <a:latin typeface="Arial"/>
                <a:ea typeface="Arial"/>
                <a:cs typeface="Arial"/>
                <a:sym typeface="Arial"/>
              </a:rPr>
              <a:t>“Foren”</a:t>
            </a:r>
            <a:endParaRPr b="0" i="0" sz="1400" u="none" cap="none" strike="noStrike">
              <a:solidFill>
                <a:srgbClr val="000000"/>
              </a:solidFill>
              <a:latin typeface="Arial"/>
              <a:ea typeface="Arial"/>
              <a:cs typeface="Arial"/>
              <a:sym typeface="Arial"/>
            </a:endParaRPr>
          </a:p>
        </p:txBody>
      </p:sp>
      <p:sp>
        <p:nvSpPr>
          <p:cNvPr id="1202" name="Google Shape;1202;p88"/>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1203" name="Google Shape;1203;p88"/>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01"/>
                                        </p:tgtEl>
                                        <p:attrNameLst>
                                          <p:attrName>style.visibility</p:attrName>
                                        </p:attrNameLst>
                                      </p:cBhvr>
                                      <p:to>
                                        <p:strVal val="visible"/>
                                      </p:to>
                                    </p:set>
                                    <p:animEffect filter="fade" transition="in">
                                      <p:cBhvr>
                                        <p:cTn dur="500"/>
                                        <p:tgtEl>
                                          <p:spTgt spid="1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8"/>
          <p:cNvPicPr preferRelativeResize="0"/>
          <p:nvPr/>
        </p:nvPicPr>
        <p:blipFill rotWithShape="1">
          <a:blip r:embed="rId3">
            <a:alphaModFix/>
          </a:blip>
          <a:srcRect b="0" l="0" r="0" t="0"/>
          <a:stretch/>
        </p:blipFill>
        <p:spPr>
          <a:xfrm>
            <a:off x="-152400" y="0"/>
            <a:ext cx="12344400" cy="6858000"/>
          </a:xfrm>
          <a:prstGeom prst="rect">
            <a:avLst/>
          </a:prstGeom>
          <a:noFill/>
          <a:ln>
            <a:noFill/>
          </a:ln>
        </p:spPr>
      </p:pic>
      <p:sp>
        <p:nvSpPr>
          <p:cNvPr id="217" name="Google Shape;217;p8"/>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218" name="Google Shape;218;p8"/>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219" name="Google Shape;219;p8"/>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INTRODUÇÃO</a:t>
            </a:r>
            <a:endParaRPr b="0" i="0" sz="1400" u="none" cap="none" strike="noStrike">
              <a:solidFill>
                <a:srgbClr val="000000"/>
              </a:solidFill>
              <a:latin typeface="Arial"/>
              <a:ea typeface="Arial"/>
              <a:cs typeface="Arial"/>
              <a:sym typeface="Arial"/>
            </a:endParaRPr>
          </a:p>
        </p:txBody>
      </p:sp>
      <p:sp>
        <p:nvSpPr>
          <p:cNvPr id="220" name="Google Shape;220;p8"/>
          <p:cNvSpPr txBox="1"/>
          <p:nvPr/>
        </p:nvSpPr>
        <p:spPr>
          <a:xfrm>
            <a:off x="669487" y="2201107"/>
            <a:ext cx="6036114" cy="2862322"/>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38BFF0"/>
              </a:buClr>
              <a:buSzPts val="2000"/>
              <a:buFont typeface="Courier New"/>
              <a:buChar char="o"/>
            </a:pPr>
            <a:r>
              <a:rPr b="1" i="0" lang="pt-BR" sz="2000" u="none" cap="none" strike="noStrike">
                <a:solidFill>
                  <a:schemeClr val="dk1"/>
                </a:solidFill>
                <a:latin typeface="Arial"/>
                <a:ea typeface="Arial"/>
                <a:cs typeface="Arial"/>
                <a:sym typeface="Arial"/>
              </a:rPr>
              <a:t>Autopsy</a:t>
            </a:r>
            <a:r>
              <a:rPr b="0" i="0" lang="pt-BR" sz="2000" u="none" cap="none" strike="noStrike">
                <a:solidFill>
                  <a:schemeClr val="dk1"/>
                </a:solidFill>
                <a:latin typeface="Arial"/>
                <a:ea typeface="Arial"/>
                <a:cs typeface="Arial"/>
                <a:sym typeface="Arial"/>
              </a:rPr>
              <a:t> é, portanto, a interface gráfica oficial do SleuthKit, juntando a extrema flexibilidade e poder do TSK à uma interface gráfica amigável e ágil.</a:t>
            </a:r>
            <a:endParaRPr b="0" i="0" sz="1400" u="none" cap="none" strike="noStrike">
              <a:solidFill>
                <a:srgbClr val="000000"/>
              </a:solidFill>
              <a:latin typeface="Arial"/>
              <a:ea typeface="Arial"/>
              <a:cs typeface="Arial"/>
              <a:sym typeface="Arial"/>
            </a:endParaRPr>
          </a:p>
          <a:p>
            <a:pPr indent="-215900" lvl="0" marL="342900" marR="0" rtl="0" algn="just">
              <a:lnSpc>
                <a:spcPct val="100000"/>
              </a:lnSpc>
              <a:spcBef>
                <a:spcPts val="0"/>
              </a:spcBef>
              <a:spcAft>
                <a:spcPts val="0"/>
              </a:spcAft>
              <a:buClr>
                <a:srgbClr val="38BFF0"/>
              </a:buClr>
              <a:buSzPts val="2000"/>
              <a:buFont typeface="Courier New"/>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100000"/>
              </a:lnSpc>
              <a:spcBef>
                <a:spcPts val="0"/>
              </a:spcBef>
              <a:spcAft>
                <a:spcPts val="0"/>
              </a:spcAft>
              <a:buClr>
                <a:srgbClr val="38BFF0"/>
              </a:buClr>
              <a:buSzPts val="2000"/>
              <a:buFont typeface="Courier New"/>
              <a:buChar char="o"/>
            </a:pPr>
            <a:r>
              <a:rPr b="1" i="0" lang="pt-BR" sz="2000" u="none" cap="none" strike="noStrike">
                <a:solidFill>
                  <a:schemeClr val="dk1"/>
                </a:solidFill>
                <a:latin typeface="Arial"/>
                <a:ea typeface="Arial"/>
                <a:cs typeface="Arial"/>
                <a:sym typeface="Arial"/>
              </a:rPr>
              <a:t>Sites oficiais</a:t>
            </a:r>
            <a:endParaRPr b="0" i="0" sz="1400" u="none" cap="none" strike="noStrike">
              <a:solidFill>
                <a:srgbClr val="000000"/>
              </a:solidFill>
              <a:latin typeface="Arial"/>
              <a:ea typeface="Arial"/>
              <a:cs typeface="Arial"/>
              <a:sym typeface="Arial"/>
            </a:endParaRPr>
          </a:p>
          <a:p>
            <a:pPr indent="-215900" lvl="0" marL="342900" marR="0" rtl="0" algn="just">
              <a:lnSpc>
                <a:spcPct val="100000"/>
              </a:lnSpc>
              <a:spcBef>
                <a:spcPts val="0"/>
              </a:spcBef>
              <a:spcAft>
                <a:spcPts val="0"/>
              </a:spcAft>
              <a:buClr>
                <a:srgbClr val="38BFF0"/>
              </a:buClr>
              <a:buSzPts val="2000"/>
              <a:buFont typeface="Courier New"/>
              <a:buNone/>
            </a:pPr>
            <a:r>
              <a:t/>
            </a:r>
            <a:endParaRPr b="0" i="0" sz="2000" u="none" cap="none" strike="noStrike">
              <a:solidFill>
                <a:schemeClr val="dk1"/>
              </a:solidFill>
              <a:latin typeface="Arial"/>
              <a:ea typeface="Arial"/>
              <a:cs typeface="Arial"/>
              <a:sym typeface="Arial"/>
            </a:endParaRPr>
          </a:p>
          <a:p>
            <a:pPr indent="-342900" lvl="1" marL="800100" marR="0" rtl="0" algn="just">
              <a:lnSpc>
                <a:spcPct val="100000"/>
              </a:lnSpc>
              <a:spcBef>
                <a:spcPts val="0"/>
              </a:spcBef>
              <a:spcAft>
                <a:spcPts val="0"/>
              </a:spcAft>
              <a:buClr>
                <a:srgbClr val="38BFF0"/>
              </a:buClr>
              <a:buSzPts val="2000"/>
              <a:buFont typeface="Noto Sans Symbols"/>
              <a:buChar char="✔"/>
            </a:pPr>
            <a:r>
              <a:rPr b="0" i="0" lang="pt-BR" sz="2000" u="none" cap="none" strike="noStrike">
                <a:solidFill>
                  <a:schemeClr val="dk1"/>
                </a:solidFill>
                <a:latin typeface="Arial"/>
                <a:ea typeface="Arial"/>
                <a:cs typeface="Arial"/>
                <a:sym typeface="Arial"/>
              </a:rPr>
              <a:t>TSK: </a:t>
            </a:r>
            <a:r>
              <a:rPr b="0" i="0" lang="pt-BR" sz="2000" u="sng" cap="none" strike="noStrike">
                <a:solidFill>
                  <a:srgbClr val="38BFF0"/>
                </a:solidFill>
                <a:latin typeface="Arial"/>
                <a:ea typeface="Arial"/>
                <a:cs typeface="Arial"/>
                <a:sym typeface="Arial"/>
                <a:hlinkClick r:id="rId5">
                  <a:extLst>
                    <a:ext uri="{A12FA001-AC4F-418D-AE19-62706E023703}">
                      <ahyp:hlinkClr val="tx"/>
                    </a:ext>
                  </a:extLst>
                </a:hlinkClick>
              </a:rPr>
              <a:t>https://www.sleuthkit.org</a:t>
            </a:r>
            <a:endParaRPr b="0" i="0" sz="2000" u="sng" cap="none" strike="noStrike">
              <a:solidFill>
                <a:srgbClr val="38BFF0"/>
              </a:solidFill>
              <a:latin typeface="Arial"/>
              <a:ea typeface="Arial"/>
              <a:cs typeface="Arial"/>
              <a:sym typeface="Arial"/>
              <a:hlinkClick r:id="rId6">
                <a:extLst>
                  <a:ext uri="{A12FA001-AC4F-418D-AE19-62706E023703}">
                    <ahyp:hlinkClr val="tx"/>
                  </a:ext>
                </a:extLst>
              </a:hlinkClick>
            </a:endParaRPr>
          </a:p>
          <a:p>
            <a:pPr indent="-342900" lvl="1" marL="800100" marR="0" rtl="0" algn="just">
              <a:lnSpc>
                <a:spcPct val="100000"/>
              </a:lnSpc>
              <a:spcBef>
                <a:spcPts val="0"/>
              </a:spcBef>
              <a:spcAft>
                <a:spcPts val="0"/>
              </a:spcAft>
              <a:buClr>
                <a:srgbClr val="38BFF0"/>
              </a:buClr>
              <a:buSzPts val="2000"/>
              <a:buFont typeface="Noto Sans Symbols"/>
              <a:buChar char="✔"/>
            </a:pPr>
            <a:r>
              <a:rPr b="0" i="0" lang="pt-BR" sz="2000" u="none" cap="none" strike="noStrike">
                <a:solidFill>
                  <a:schemeClr val="dk1"/>
                </a:solidFill>
                <a:latin typeface="Arial"/>
                <a:ea typeface="Arial"/>
                <a:cs typeface="Arial"/>
                <a:sym typeface="Arial"/>
              </a:rPr>
              <a:t>Autopsy: </a:t>
            </a:r>
            <a:r>
              <a:rPr b="0" i="0" lang="pt-BR" sz="2000" u="sng" cap="none" strike="noStrike">
                <a:solidFill>
                  <a:srgbClr val="38BFF0"/>
                </a:solidFill>
                <a:latin typeface="Arial"/>
                <a:ea typeface="Arial"/>
                <a:cs typeface="Arial"/>
                <a:sym typeface="Arial"/>
                <a:hlinkClick r:id="rId7">
                  <a:extLst>
                    <a:ext uri="{A12FA001-AC4F-418D-AE19-62706E023703}">
                      <ahyp:hlinkClr val="tx"/>
                    </a:ext>
                  </a:extLst>
                </a:hlinkClick>
              </a:rPr>
              <a:t>https://www.autopsy.com</a:t>
            </a:r>
            <a:endParaRPr b="0" i="0" sz="2000" u="none" cap="none" strike="noStrike">
              <a:solidFill>
                <a:srgbClr val="38BFF0"/>
              </a:solidFill>
              <a:latin typeface="Arial"/>
              <a:ea typeface="Arial"/>
              <a:cs typeface="Arial"/>
              <a:sym typeface="Arial"/>
            </a:endParaRPr>
          </a:p>
        </p:txBody>
      </p:sp>
      <p:sp>
        <p:nvSpPr>
          <p:cNvPr id="221" name="Google Shape;221;p8"/>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222" name="Google Shape;222;p8"/>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3" name="Google Shape;223;p8"/>
          <p:cNvSpPr/>
          <p:nvPr/>
        </p:nvSpPr>
        <p:spPr>
          <a:xfrm>
            <a:off x="7063747" y="955553"/>
            <a:ext cx="3499893" cy="3244736"/>
          </a:xfrm>
          <a:prstGeom prst="rect">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8BFF0"/>
              </a:solidFill>
              <a:latin typeface="Calibri"/>
              <a:ea typeface="Calibri"/>
              <a:cs typeface="Calibri"/>
              <a:sym typeface="Calibri"/>
            </a:endParaRPr>
          </a:p>
        </p:txBody>
      </p:sp>
      <p:pic>
        <p:nvPicPr>
          <p:cNvPr descr="Digital Forensics Platform - [Autopsy] | CYBERPUNK" id="224" name="Google Shape;224;p8"/>
          <p:cNvPicPr preferRelativeResize="0"/>
          <p:nvPr/>
        </p:nvPicPr>
        <p:blipFill rotWithShape="1">
          <a:blip r:embed="rId8">
            <a:alphaModFix/>
          </a:blip>
          <a:srcRect b="0" l="0" r="0" t="0"/>
          <a:stretch/>
        </p:blipFill>
        <p:spPr>
          <a:xfrm>
            <a:off x="6824541" y="1258669"/>
            <a:ext cx="9395943" cy="43776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pic>
        <p:nvPicPr>
          <p:cNvPr id="1208" name="Google Shape;1208;p89"/>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1209" name="Google Shape;1209;p89"/>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1210" name="Google Shape;1210;p89"/>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1211" name="Google Shape;1211;p89"/>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BUSCAS POR PALAVRAS-CHAVE</a:t>
            </a:r>
            <a:endParaRPr b="0" i="0" sz="1400" u="none" cap="none" strike="noStrike">
              <a:solidFill>
                <a:srgbClr val="000000"/>
              </a:solidFill>
              <a:latin typeface="Arial"/>
              <a:ea typeface="Arial"/>
              <a:cs typeface="Arial"/>
              <a:sym typeface="Arial"/>
            </a:endParaRPr>
          </a:p>
        </p:txBody>
      </p:sp>
      <p:sp>
        <p:nvSpPr>
          <p:cNvPr id="1212" name="Google Shape;1212;p89"/>
          <p:cNvSpPr txBox="1"/>
          <p:nvPr/>
        </p:nvSpPr>
        <p:spPr>
          <a:xfrm>
            <a:off x="669487" y="2201107"/>
            <a:ext cx="10617078" cy="3970318"/>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Regex</a:t>
            </a:r>
            <a:endParaRPr b="0" i="0" sz="1800" u="none" cap="none" strike="noStrike">
              <a:solidFill>
                <a:schemeClr val="dk1"/>
              </a:solidFill>
              <a:latin typeface="Arial"/>
              <a:ea typeface="Arial"/>
              <a:cs typeface="Arial"/>
              <a:sym typeface="Arial"/>
            </a:endParaRPr>
          </a:p>
          <a:p>
            <a:pPr indent="-171450" lvl="0" marL="285750" marR="0" rtl="0" algn="just">
              <a:lnSpc>
                <a:spcPct val="100000"/>
              </a:lnSpc>
              <a:spcBef>
                <a:spcPts val="0"/>
              </a:spcBef>
              <a:spcAft>
                <a:spcPts val="0"/>
              </a:spcAft>
              <a:buClr>
                <a:srgbClr val="38BFF0"/>
              </a:buClr>
              <a:buSzPts val="1800"/>
              <a:buFont typeface="Courier New"/>
              <a:buNone/>
            </a:pPr>
            <a:r>
              <a:t/>
            </a:r>
            <a:endParaRPr b="0" i="0" sz="1800" u="none" cap="none" strike="noStrike">
              <a:solidFill>
                <a:schemeClr val="dk1"/>
              </a:solidFill>
              <a:latin typeface="Arial"/>
              <a:ea typeface="Arial"/>
              <a:cs typeface="Arial"/>
              <a:sym typeface="Arial"/>
            </a:endParaRPr>
          </a:p>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		Qualquer caractere</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		Repete o último caractere zero ou uma vez</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		Repete o último caractere uma ou mais vezes</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		Repete o último caractere zero ou mais vezes</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a{x}		Repete o último caractere x vezes</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a{x,y}		Repete o último caractere no mínimo x vezes, até y vezes</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(abc)		Busca exatamente e literalmente “abc”</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#|(abc)	Busca exatamente e literalmente “abc” com absolutamente nada antes</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a(b)		Forma um grupo com o conteúdo do parênteses, busca com ou sem o conteúdo</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[abc]		Identifica qualquer item dentro das chaves</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[a-z]		Identifica caracteres no intervalo definido</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[xxx]		Identifica os caracteres dentro das chaves individualmente</a:t>
            </a:r>
            <a:endParaRPr b="0" i="0" sz="1400" u="none" cap="none" strike="noStrike">
              <a:solidFill>
                <a:srgbClr val="000000"/>
              </a:solidFill>
              <a:latin typeface="Arial"/>
              <a:ea typeface="Arial"/>
              <a:cs typeface="Arial"/>
              <a:sym typeface="Arial"/>
            </a:endParaRPr>
          </a:p>
        </p:txBody>
      </p:sp>
      <p:sp>
        <p:nvSpPr>
          <p:cNvPr id="1213" name="Google Shape;1213;p89"/>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1214" name="Google Shape;1214;p89"/>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5" name="Google Shape;1215;p89"/>
          <p:cNvSpPr txBox="1"/>
          <p:nvPr/>
        </p:nvSpPr>
        <p:spPr>
          <a:xfrm>
            <a:off x="55676" y="6341648"/>
            <a:ext cx="6172200"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pt-BR" sz="1100" u="none" cap="none" strike="noStrike">
                <a:solidFill>
                  <a:schemeClr val="dk1"/>
                </a:solidFill>
                <a:latin typeface="Calibri"/>
                <a:ea typeface="Calibri"/>
                <a:cs typeface="Calibri"/>
                <a:sym typeface="Calibri"/>
              </a:rPr>
              <a:t>Mais regex: </a:t>
            </a:r>
            <a:r>
              <a:rPr b="0" i="0" lang="pt-BR" sz="1100" u="sng" cap="none" strike="noStrike">
                <a:solidFill>
                  <a:schemeClr val="dk1"/>
                </a:solidFill>
                <a:latin typeface="Calibri"/>
                <a:ea typeface="Calibri"/>
                <a:cs typeface="Calibri"/>
                <a:sym typeface="Calibri"/>
                <a:hlinkClick r:id="rId5">
                  <a:extLst>
                    <a:ext uri="{A12FA001-AC4F-418D-AE19-62706E023703}">
                      <ahyp:hlinkClr val="tx"/>
                    </a:ext>
                  </a:extLst>
                </a:hlinkClick>
              </a:rPr>
              <a:t>https://www.elastic.co/guide/en/elasticsearch/reference/current/regexp-syntax.html</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12"/>
                                        </p:tgtEl>
                                        <p:attrNameLst>
                                          <p:attrName>style.visibility</p:attrName>
                                        </p:attrNameLst>
                                      </p:cBhvr>
                                      <p:to>
                                        <p:strVal val="visible"/>
                                      </p:to>
                                    </p:set>
                                    <p:animEffect filter="fade" transition="in">
                                      <p:cBhvr>
                                        <p:cTn dur="500"/>
                                        <p:tgtEl>
                                          <p:spTgt spid="1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pic>
        <p:nvPicPr>
          <p:cNvPr id="1220" name="Google Shape;1220;p90"/>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1221" name="Google Shape;1221;p90"/>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1222" name="Google Shape;1222;p90"/>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1223" name="Google Shape;1223;p90"/>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BUSCAS POR PALAVRAS-CHAVE</a:t>
            </a:r>
            <a:endParaRPr b="0" i="0" sz="1400" u="none" cap="none" strike="noStrike">
              <a:solidFill>
                <a:srgbClr val="000000"/>
              </a:solidFill>
              <a:latin typeface="Arial"/>
              <a:ea typeface="Arial"/>
              <a:cs typeface="Arial"/>
              <a:sym typeface="Arial"/>
            </a:endParaRPr>
          </a:p>
        </p:txBody>
      </p:sp>
      <p:sp>
        <p:nvSpPr>
          <p:cNvPr id="1224" name="Google Shape;1224;p90"/>
          <p:cNvSpPr txBox="1"/>
          <p:nvPr/>
        </p:nvSpPr>
        <p:spPr>
          <a:xfrm>
            <a:off x="669487" y="2201107"/>
            <a:ext cx="10617078" cy="286232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Mais dicas:</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Construtor de queries: </a:t>
            </a:r>
            <a:r>
              <a:rPr b="0" i="0" lang="pt-BR" sz="1800" u="sng" cap="none" strike="noStrike">
                <a:solidFill>
                  <a:schemeClr val="dk1"/>
                </a:solidFill>
                <a:latin typeface="Calibri"/>
                <a:ea typeface="Calibri"/>
                <a:cs typeface="Calibri"/>
                <a:sym typeface="Calibri"/>
                <a:hlinkClick r:id="rId5">
                  <a:extLst>
                    <a:ext uri="{A12FA001-AC4F-418D-AE19-62706E023703}">
                      <ahyp:hlinkClr val="tx"/>
                    </a:ext>
                  </a:extLst>
                </a:hlinkClick>
              </a:rPr>
              <a:t>https://www.lucenetutorial.com/lucene-query-builder.html</a:t>
            </a:r>
            <a:endParaRPr b="0" i="0" sz="1800" u="none" cap="none" strike="noStrike">
              <a:solidFill>
                <a:schemeClr val="dk1"/>
              </a:solidFill>
              <a:latin typeface="Calibri"/>
              <a:ea typeface="Calibri"/>
              <a:cs typeface="Calibri"/>
              <a:sym typeface="Calibri"/>
            </a:endParaRPr>
          </a:p>
          <a:p>
            <a:pPr indent="-285750" lvl="1" marL="7429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Calibri"/>
                <a:ea typeface="Calibri"/>
                <a:cs typeface="Calibri"/>
                <a:sym typeface="Calibri"/>
              </a:rPr>
              <a:t>Manual do Regex Lucene: </a:t>
            </a:r>
            <a:r>
              <a:rPr b="0" i="0" lang="pt-BR" sz="1800" u="sng" cap="none" strike="noStrike">
                <a:solidFill>
                  <a:schemeClr val="dk1"/>
                </a:solidFill>
                <a:latin typeface="Calibri"/>
                <a:ea typeface="Calibri"/>
                <a:cs typeface="Calibri"/>
                <a:sym typeface="Calibri"/>
                <a:hlinkClick r:id="rId6">
                  <a:extLst>
                    <a:ext uri="{A12FA001-AC4F-418D-AE19-62706E023703}">
                      <ahyp:hlinkClr val="tx"/>
                    </a:ext>
                  </a:extLst>
                </a:hlinkClick>
              </a:rPr>
              <a:t>https://www.elastic.co/guide/en/elasticsearch/reference/current/regexp-syntax.html</a:t>
            </a:r>
            <a:endParaRPr b="0" i="0" sz="1800" u="none" cap="none" strike="noStrike">
              <a:solidFill>
                <a:schemeClr val="dk1"/>
              </a:solidFill>
              <a:latin typeface="Calibri"/>
              <a:ea typeface="Calibri"/>
              <a:cs typeface="Calibri"/>
              <a:sym typeface="Calibri"/>
            </a:endParaRPr>
          </a:p>
          <a:p>
            <a:pPr indent="-171450" lvl="1" marL="742950" marR="0" rtl="0" algn="just">
              <a:lnSpc>
                <a:spcPct val="100000"/>
              </a:lnSpc>
              <a:spcBef>
                <a:spcPts val="0"/>
              </a:spcBef>
              <a:spcAft>
                <a:spcPts val="0"/>
              </a:spcAft>
              <a:buClr>
                <a:srgbClr val="38BFF0"/>
              </a:buClr>
              <a:buSzPts val="1800"/>
              <a:buFont typeface="Courier New"/>
              <a:buNone/>
            </a:pPr>
            <a:r>
              <a:t/>
            </a:r>
            <a:endParaRPr b="0" i="0" sz="1800" u="none" cap="none" strike="noStrike">
              <a:solidFill>
                <a:schemeClr val="dk1"/>
              </a:solidFill>
              <a:latin typeface="Calibri"/>
              <a:ea typeface="Calibri"/>
              <a:cs typeface="Calibri"/>
              <a:sym typeface="Calibri"/>
            </a:endParaRPr>
          </a:p>
          <a:p>
            <a:pPr indent="-171450" lvl="1" marL="742950" marR="0" rtl="0" algn="just">
              <a:lnSpc>
                <a:spcPct val="100000"/>
              </a:lnSpc>
              <a:spcBef>
                <a:spcPts val="0"/>
              </a:spcBef>
              <a:spcAft>
                <a:spcPts val="0"/>
              </a:spcAft>
              <a:buClr>
                <a:srgbClr val="38BFF0"/>
              </a:buClr>
              <a:buSzPts val="1800"/>
              <a:buFont typeface="Courier New"/>
              <a:buNone/>
            </a:pPr>
            <a:r>
              <a:t/>
            </a:r>
            <a:endParaRPr b="0" i="0" sz="1800" u="none" cap="none" strike="noStrike">
              <a:solidFill>
                <a:schemeClr val="dk1"/>
              </a:solidFill>
              <a:latin typeface="Calibri"/>
              <a:ea typeface="Calibri"/>
              <a:cs typeface="Calibri"/>
              <a:sym typeface="Calibri"/>
            </a:endParaRPr>
          </a:p>
          <a:p>
            <a:pPr indent="-171450" lvl="1" marL="742950" marR="0" rtl="0" algn="just">
              <a:lnSpc>
                <a:spcPct val="100000"/>
              </a:lnSpc>
              <a:spcBef>
                <a:spcPts val="0"/>
              </a:spcBef>
              <a:spcAft>
                <a:spcPts val="0"/>
              </a:spcAft>
              <a:buClr>
                <a:srgbClr val="38BFF0"/>
              </a:buClr>
              <a:buSzPts val="1800"/>
              <a:buFont typeface="Courier New"/>
              <a:buNone/>
            </a:pPr>
            <a:r>
              <a:t/>
            </a:r>
            <a:endParaRPr b="0" i="0" sz="1800" u="none" cap="none" strike="noStrike">
              <a:solidFill>
                <a:schemeClr val="dk1"/>
              </a:solidFill>
              <a:latin typeface="Calibri"/>
              <a:ea typeface="Calibri"/>
              <a:cs typeface="Calibri"/>
              <a:sym typeface="Calibri"/>
            </a:endParaRPr>
          </a:p>
          <a:p>
            <a:pPr indent="-171450" lvl="1" marL="742950" marR="0" rtl="0" algn="just">
              <a:lnSpc>
                <a:spcPct val="100000"/>
              </a:lnSpc>
              <a:spcBef>
                <a:spcPts val="0"/>
              </a:spcBef>
              <a:spcAft>
                <a:spcPts val="0"/>
              </a:spcAft>
              <a:buClr>
                <a:srgbClr val="38BFF0"/>
              </a:buClr>
              <a:buSzPts val="1800"/>
              <a:buFont typeface="Courier New"/>
              <a:buNone/>
            </a:pPr>
            <a:r>
              <a:t/>
            </a:r>
            <a:endParaRPr b="0" i="0" sz="1800" u="none" cap="none" strike="noStrike">
              <a:solidFill>
                <a:schemeClr val="dk1"/>
              </a:solidFill>
              <a:latin typeface="Arial"/>
              <a:ea typeface="Arial"/>
              <a:cs typeface="Arial"/>
              <a:sym typeface="Arial"/>
            </a:endParaRPr>
          </a:p>
          <a:p>
            <a:pPr indent="-171450" lvl="0" marL="285750" marR="0" rtl="0" algn="just">
              <a:lnSpc>
                <a:spcPct val="100000"/>
              </a:lnSpc>
              <a:spcBef>
                <a:spcPts val="0"/>
              </a:spcBef>
              <a:spcAft>
                <a:spcPts val="0"/>
              </a:spcAft>
              <a:buClr>
                <a:srgbClr val="38BFF0"/>
              </a:buClr>
              <a:buSzPts val="1800"/>
              <a:buFont typeface="Courier New"/>
              <a:buNone/>
            </a:pPr>
            <a:r>
              <a:t/>
            </a:r>
            <a:endParaRPr b="0" i="0" sz="1800" u="none" cap="none" strike="noStrike">
              <a:solidFill>
                <a:schemeClr val="dk1"/>
              </a:solidFill>
              <a:latin typeface="Arial"/>
              <a:ea typeface="Arial"/>
              <a:cs typeface="Arial"/>
              <a:sym typeface="Arial"/>
            </a:endParaRPr>
          </a:p>
          <a:p>
            <a:pPr indent="-171450" lvl="0" marL="285750" marR="0" rtl="0" algn="just">
              <a:lnSpc>
                <a:spcPct val="100000"/>
              </a:lnSpc>
              <a:spcBef>
                <a:spcPts val="0"/>
              </a:spcBef>
              <a:spcAft>
                <a:spcPts val="0"/>
              </a:spcAft>
              <a:buClr>
                <a:srgbClr val="38BFF0"/>
              </a:buClr>
              <a:buSzPts val="1800"/>
              <a:buFont typeface="Courier New"/>
              <a:buNone/>
            </a:pPr>
            <a:r>
              <a:t/>
            </a:r>
            <a:endParaRPr b="0" i="0" sz="1800" u="none" cap="none" strike="noStrike">
              <a:solidFill>
                <a:schemeClr val="dk1"/>
              </a:solidFill>
              <a:latin typeface="Arial"/>
              <a:ea typeface="Arial"/>
              <a:cs typeface="Arial"/>
              <a:sym typeface="Arial"/>
            </a:endParaRPr>
          </a:p>
        </p:txBody>
      </p:sp>
      <p:sp>
        <p:nvSpPr>
          <p:cNvPr id="1225" name="Google Shape;1225;p90"/>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1226" name="Google Shape;1226;p90"/>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24"/>
                                        </p:tgtEl>
                                        <p:attrNameLst>
                                          <p:attrName>style.visibility</p:attrName>
                                        </p:attrNameLst>
                                      </p:cBhvr>
                                      <p:to>
                                        <p:strVal val="visible"/>
                                      </p:to>
                                    </p:set>
                                    <p:animEffect filter="fade" transition="in">
                                      <p:cBhvr>
                                        <p:cTn dur="500"/>
                                        <p:tgtEl>
                                          <p:spTgt spid="1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pic>
        <p:nvPicPr>
          <p:cNvPr id="1231" name="Google Shape;1231;p91"/>
          <p:cNvPicPr preferRelativeResize="0"/>
          <p:nvPr/>
        </p:nvPicPr>
        <p:blipFill rotWithShape="1">
          <a:blip r:embed="rId3">
            <a:alphaModFix/>
          </a:blip>
          <a:srcRect b="0" l="0" r="0" t="0"/>
          <a:stretch/>
        </p:blipFill>
        <p:spPr>
          <a:xfrm>
            <a:off x="-152400" y="-247650"/>
            <a:ext cx="12344400" cy="7149193"/>
          </a:xfrm>
          <a:prstGeom prst="rect">
            <a:avLst/>
          </a:prstGeom>
          <a:noFill/>
          <a:ln>
            <a:noFill/>
          </a:ln>
        </p:spPr>
      </p:pic>
      <p:sp>
        <p:nvSpPr>
          <p:cNvPr id="1232" name="Google Shape;1232;p91"/>
          <p:cNvSpPr/>
          <p:nvPr/>
        </p:nvSpPr>
        <p:spPr>
          <a:xfrm>
            <a:off x="10003905" y="5823471"/>
            <a:ext cx="1907864" cy="189812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descr="Forma&#10;&#10;Descrição gerada automaticamente com confiança média" id="1233" name="Google Shape;1233;p91"/>
          <p:cNvPicPr preferRelativeResize="0"/>
          <p:nvPr/>
        </p:nvPicPr>
        <p:blipFill rotWithShape="1">
          <a:blip r:embed="rId4">
            <a:alphaModFix/>
          </a:blip>
          <a:srcRect b="0" l="0" r="0" t="0"/>
          <a:stretch/>
        </p:blipFill>
        <p:spPr>
          <a:xfrm>
            <a:off x="10003905" y="6008914"/>
            <a:ext cx="1907864" cy="805543"/>
          </a:xfrm>
          <a:prstGeom prst="rect">
            <a:avLst/>
          </a:prstGeom>
          <a:noFill/>
          <a:ln>
            <a:noFill/>
          </a:ln>
        </p:spPr>
      </p:pic>
      <p:sp>
        <p:nvSpPr>
          <p:cNvPr id="1234" name="Google Shape;1234;p91"/>
          <p:cNvSpPr txBox="1"/>
          <p:nvPr/>
        </p:nvSpPr>
        <p:spPr>
          <a:xfrm>
            <a:off x="669486" y="754081"/>
            <a:ext cx="9591199" cy="619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8BFF0"/>
              </a:buClr>
              <a:buSzPts val="4000"/>
              <a:buFont typeface="Arial"/>
              <a:buNone/>
            </a:pPr>
            <a:r>
              <a:rPr b="1" i="0" lang="pt-BR" sz="4000" u="none" cap="none" strike="noStrike">
                <a:solidFill>
                  <a:srgbClr val="38BFF0"/>
                </a:solidFill>
                <a:latin typeface="Arial"/>
                <a:ea typeface="Arial"/>
                <a:cs typeface="Arial"/>
                <a:sym typeface="Arial"/>
              </a:rPr>
              <a:t>Criação de Relatórios</a:t>
            </a:r>
            <a:endParaRPr b="0" i="0" sz="1400" u="none" cap="none" strike="noStrike">
              <a:solidFill>
                <a:srgbClr val="000000"/>
              </a:solidFill>
              <a:latin typeface="Arial"/>
              <a:ea typeface="Arial"/>
              <a:cs typeface="Arial"/>
              <a:sym typeface="Arial"/>
            </a:endParaRPr>
          </a:p>
        </p:txBody>
      </p:sp>
      <p:sp>
        <p:nvSpPr>
          <p:cNvPr id="1235" name="Google Shape;1235;p91"/>
          <p:cNvSpPr txBox="1"/>
          <p:nvPr/>
        </p:nvSpPr>
        <p:spPr>
          <a:xfrm>
            <a:off x="669487" y="2201107"/>
            <a:ext cx="7954560" cy="3108543"/>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38BFF0"/>
              </a:buClr>
              <a:buSzPts val="1800"/>
              <a:buFont typeface="Courier New"/>
              <a:buChar char="o"/>
            </a:pPr>
            <a:r>
              <a:rPr b="0" i="0" lang="pt-BR" sz="1800" u="none" cap="none" strike="noStrike">
                <a:solidFill>
                  <a:schemeClr val="dk1"/>
                </a:solidFill>
                <a:latin typeface="Arial"/>
                <a:ea typeface="Arial"/>
                <a:cs typeface="Arial"/>
                <a:sym typeface="Arial"/>
              </a:rPr>
              <a:t>Tipos de Relatórios</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600"/>
              <a:buFont typeface="Noto Sans Symbols"/>
              <a:buChar char="✔"/>
            </a:pPr>
            <a:r>
              <a:rPr b="0" i="0" lang="pt-BR" sz="1600" u="none" cap="none" strike="noStrike">
                <a:solidFill>
                  <a:schemeClr val="dk1"/>
                </a:solidFill>
                <a:latin typeface="Arial"/>
                <a:ea typeface="Arial"/>
                <a:cs typeface="Arial"/>
                <a:sym typeface="Arial"/>
              </a:rPr>
              <a:t>HTML</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600"/>
              <a:buFont typeface="Noto Sans Symbols"/>
              <a:buChar char="✔"/>
            </a:pPr>
            <a:r>
              <a:rPr b="0" i="0" lang="pt-BR" sz="1600" u="none" cap="none" strike="noStrike">
                <a:solidFill>
                  <a:schemeClr val="dk1"/>
                </a:solidFill>
                <a:latin typeface="Arial"/>
                <a:ea typeface="Arial"/>
                <a:cs typeface="Arial"/>
                <a:sym typeface="Arial"/>
              </a:rPr>
              <a:t>Excel</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600"/>
              <a:buFont typeface="Noto Sans Symbols"/>
              <a:buChar char="✔"/>
            </a:pPr>
            <a:r>
              <a:rPr b="0" i="0" lang="pt-BR" sz="1600" u="none" cap="none" strike="noStrike">
                <a:solidFill>
                  <a:schemeClr val="dk1"/>
                </a:solidFill>
                <a:latin typeface="Arial"/>
                <a:ea typeface="Arial"/>
                <a:cs typeface="Arial"/>
                <a:sym typeface="Arial"/>
              </a:rPr>
              <a:t>Texto</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600"/>
              <a:buFont typeface="Noto Sans Symbols"/>
              <a:buChar char="✔"/>
            </a:pPr>
            <a:r>
              <a:rPr b="0" i="0" lang="pt-BR" sz="1600" u="none" cap="none" strike="noStrike">
                <a:solidFill>
                  <a:schemeClr val="dk1"/>
                </a:solidFill>
                <a:latin typeface="Arial"/>
                <a:ea typeface="Arial"/>
                <a:cs typeface="Arial"/>
                <a:sym typeface="Arial"/>
              </a:rPr>
              <a:t>Sumário</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600"/>
              <a:buFont typeface="Noto Sans Symbols"/>
              <a:buChar char="✔"/>
            </a:pPr>
            <a:r>
              <a:rPr b="0" i="0" lang="pt-BR" sz="1600" u="none" cap="none" strike="noStrike">
                <a:solidFill>
                  <a:schemeClr val="dk1"/>
                </a:solidFill>
                <a:latin typeface="Arial"/>
                <a:ea typeface="Arial"/>
                <a:cs typeface="Arial"/>
                <a:sym typeface="Arial"/>
              </a:rPr>
              <a:t>Hashes Marcados</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600"/>
              <a:buFont typeface="Noto Sans Symbols"/>
              <a:buChar char="✔"/>
            </a:pPr>
            <a:r>
              <a:rPr b="0" i="0" lang="pt-BR" sz="1600" u="none" cap="none" strike="noStrike">
                <a:solidFill>
                  <a:schemeClr val="dk1"/>
                </a:solidFill>
                <a:latin typeface="Arial"/>
                <a:ea typeface="Arial"/>
                <a:cs typeface="Arial"/>
                <a:sym typeface="Arial"/>
              </a:rPr>
              <a:t>Dicionário de Palavras</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600"/>
              <a:buFont typeface="Noto Sans Symbols"/>
              <a:buChar char="✔"/>
            </a:pPr>
            <a:r>
              <a:rPr b="0" i="0" lang="pt-BR" sz="1600" u="none" cap="none" strike="noStrike">
                <a:solidFill>
                  <a:schemeClr val="dk1"/>
                </a:solidFill>
                <a:latin typeface="Arial"/>
                <a:ea typeface="Arial"/>
                <a:cs typeface="Arial"/>
                <a:sym typeface="Arial"/>
              </a:rPr>
              <a:t>Arquivo body TSK</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600"/>
              <a:buFont typeface="Noto Sans Symbols"/>
              <a:buChar char="✔"/>
            </a:pPr>
            <a:r>
              <a:rPr b="0" i="0" lang="pt-BR" sz="1600" u="none" cap="none" strike="noStrike">
                <a:solidFill>
                  <a:schemeClr val="dk1"/>
                </a:solidFill>
                <a:latin typeface="Arial"/>
                <a:ea typeface="Arial"/>
                <a:cs typeface="Arial"/>
                <a:sym typeface="Arial"/>
              </a:rPr>
              <a:t>Google Earth KML</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600"/>
              <a:buFont typeface="Noto Sans Symbols"/>
              <a:buChar char="✔"/>
            </a:pPr>
            <a:r>
              <a:rPr b="0" i="0" lang="pt-BR" sz="1600" u="none" cap="none" strike="noStrike">
                <a:solidFill>
                  <a:schemeClr val="dk1"/>
                </a:solidFill>
                <a:latin typeface="Arial"/>
                <a:ea typeface="Arial"/>
                <a:cs typeface="Arial"/>
                <a:sym typeface="Arial"/>
              </a:rPr>
              <a:t>Case-UCO</a:t>
            </a:r>
            <a:endParaRPr b="0" i="0" sz="1600" u="none" cap="none" strike="noStrike">
              <a:solidFill>
                <a:schemeClr val="dk1"/>
              </a:solidFill>
              <a:latin typeface="Arial"/>
              <a:ea typeface="Arial"/>
              <a:cs typeface="Arial"/>
              <a:sym typeface="Arial"/>
            </a:endParaRPr>
          </a:p>
          <a:p>
            <a:pPr indent="-285750" lvl="1" marL="742950" marR="0" rtl="0" algn="just">
              <a:lnSpc>
                <a:spcPct val="100000"/>
              </a:lnSpc>
              <a:spcBef>
                <a:spcPts val="0"/>
              </a:spcBef>
              <a:spcAft>
                <a:spcPts val="0"/>
              </a:spcAft>
              <a:buClr>
                <a:srgbClr val="38BFF0"/>
              </a:buClr>
              <a:buSzPts val="1600"/>
              <a:buFont typeface="Noto Sans Symbols"/>
              <a:buChar char="✔"/>
            </a:pPr>
            <a:r>
              <a:rPr b="0" i="0" lang="pt-BR" sz="1600" u="none" cap="none" strike="noStrike">
                <a:solidFill>
                  <a:schemeClr val="dk1"/>
                </a:solidFill>
                <a:latin typeface="Arial"/>
                <a:ea typeface="Arial"/>
                <a:cs typeface="Arial"/>
                <a:sym typeface="Arial"/>
              </a:rPr>
              <a:t>Portable Case</a:t>
            </a:r>
            <a:endParaRPr b="0" i="0" sz="1400" u="none" cap="none" strike="noStrike">
              <a:solidFill>
                <a:srgbClr val="000000"/>
              </a:solidFill>
              <a:latin typeface="Arial"/>
              <a:ea typeface="Arial"/>
              <a:cs typeface="Arial"/>
              <a:sym typeface="Arial"/>
            </a:endParaRPr>
          </a:p>
          <a:p>
            <a:pPr indent="-171450" lvl="1" marL="74295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36" name="Google Shape;1236;p91"/>
          <p:cNvSpPr txBox="1"/>
          <p:nvPr/>
        </p:nvSpPr>
        <p:spPr>
          <a:xfrm rot="-5400000">
            <a:off x="10646345" y="1085124"/>
            <a:ext cx="2566077" cy="4195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95959"/>
              </a:buClr>
              <a:buSzPts val="1200"/>
              <a:buFont typeface="Arial"/>
              <a:buNone/>
            </a:pPr>
            <a:r>
              <a:rPr b="0" i="0" lang="pt-BR" sz="1200" u="none" cap="none" strike="noStrike">
                <a:solidFill>
                  <a:srgbClr val="595959"/>
                </a:solidFill>
                <a:latin typeface="Arial"/>
                <a:ea typeface="Arial"/>
                <a:cs typeface="Arial"/>
                <a:sym typeface="Arial"/>
              </a:rPr>
              <a:t>FORENSE DIGITAL</a:t>
            </a:r>
            <a:br>
              <a:rPr b="0" i="0" lang="pt-BR" sz="1200" u="none" cap="none" strike="noStrike">
                <a:solidFill>
                  <a:schemeClr val="accent2"/>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1237" name="Google Shape;1237;p91"/>
          <p:cNvSpPr/>
          <p:nvPr/>
        </p:nvSpPr>
        <p:spPr>
          <a:xfrm>
            <a:off x="11731853" y="2577921"/>
            <a:ext cx="216975" cy="216975"/>
          </a:xfrm>
          <a:prstGeom prst="ellipse">
            <a:avLst/>
          </a:prstGeom>
          <a:solidFill>
            <a:srgbClr val="38BF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35"/>
                                        </p:tgtEl>
                                        <p:attrNameLst>
                                          <p:attrName>style.visibility</p:attrName>
                                        </p:attrNameLst>
                                      </p:cBhvr>
                                      <p:to>
                                        <p:strVal val="visible"/>
                                      </p:to>
                                    </p:set>
                                    <p:animEffect filter="fade" transition="in">
                                      <p:cBhvr>
                                        <p:cTn dur="500"/>
                                        <p:tgtEl>
                                          <p:spTgt spid="1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9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descr="Cérebro na cabeça com preenchimento sólido" id="1243" name="Google Shape;1243;p92"/>
          <p:cNvPicPr preferRelativeResize="0"/>
          <p:nvPr>
            <p:ph idx="1" type="body"/>
          </p:nvPr>
        </p:nvPicPr>
        <p:blipFill rotWithShape="1">
          <a:blip r:embed="rId3">
            <a:alphaModFix/>
          </a:blip>
          <a:srcRect b="0" l="0" r="0" t="0"/>
          <a:stretch/>
        </p:blipFill>
        <p:spPr>
          <a:xfrm>
            <a:off x="5638800" y="3544094"/>
            <a:ext cx="914400" cy="914400"/>
          </a:xfrm>
          <a:prstGeom prst="rect">
            <a:avLst/>
          </a:prstGeom>
          <a:noFill/>
          <a:ln>
            <a:noFill/>
          </a:ln>
        </p:spPr>
      </p:pic>
      <p:pic>
        <p:nvPicPr>
          <p:cNvPr id="1244" name="Google Shape;1244;p92"/>
          <p:cNvPicPr preferRelativeResize="0"/>
          <p:nvPr/>
        </p:nvPicPr>
        <p:blipFill rotWithShape="1">
          <a:blip r:embed="rId4">
            <a:alphaModFix/>
          </a:blip>
          <a:srcRect b="549" l="0" r="0" t="0"/>
          <a:stretch/>
        </p:blipFill>
        <p:spPr>
          <a:xfrm>
            <a:off x="0" y="-308918"/>
            <a:ext cx="12192000" cy="8081319"/>
          </a:xfrm>
          <a:prstGeom prst="rect">
            <a:avLst/>
          </a:prstGeom>
          <a:noFill/>
          <a:ln>
            <a:noFill/>
          </a:ln>
        </p:spPr>
      </p:pic>
      <p:sp>
        <p:nvSpPr>
          <p:cNvPr id="1245" name="Google Shape;1245;p92"/>
          <p:cNvSpPr/>
          <p:nvPr/>
        </p:nvSpPr>
        <p:spPr>
          <a:xfrm>
            <a:off x="-666750" y="-308918"/>
            <a:ext cx="12858750" cy="8081319"/>
          </a:xfrm>
          <a:prstGeom prst="rect">
            <a:avLst/>
          </a:prstGeom>
          <a:solidFill>
            <a:srgbClr val="0C0C0C">
              <a:alpha val="63529"/>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246" name="Google Shape;1246;p92"/>
          <p:cNvPicPr preferRelativeResize="0"/>
          <p:nvPr/>
        </p:nvPicPr>
        <p:blipFill rotWithShape="1">
          <a:blip r:embed="rId5">
            <a:alphaModFix/>
          </a:blip>
          <a:srcRect b="-43256" l="0" r="67718" t="0"/>
          <a:stretch/>
        </p:blipFill>
        <p:spPr>
          <a:xfrm>
            <a:off x="4569449" y="5072457"/>
            <a:ext cx="3349743" cy="429980"/>
          </a:xfrm>
          <a:prstGeom prst="rect">
            <a:avLst/>
          </a:prstGeom>
          <a:noFill/>
          <a:ln>
            <a:noFill/>
          </a:ln>
        </p:spPr>
      </p:pic>
      <p:pic>
        <p:nvPicPr>
          <p:cNvPr id="1247" name="Google Shape;1247;p92"/>
          <p:cNvPicPr preferRelativeResize="0"/>
          <p:nvPr/>
        </p:nvPicPr>
        <p:blipFill rotWithShape="1">
          <a:blip r:embed="rId5">
            <a:alphaModFix/>
          </a:blip>
          <a:srcRect b="-56619" l="32283" r="43324" t="-43256"/>
          <a:stretch/>
        </p:blipFill>
        <p:spPr>
          <a:xfrm>
            <a:off x="4978856" y="4433780"/>
            <a:ext cx="2530930" cy="599919"/>
          </a:xfrm>
          <a:prstGeom prst="rect">
            <a:avLst/>
          </a:prstGeom>
          <a:noFill/>
          <a:ln>
            <a:noFill/>
          </a:ln>
        </p:spPr>
      </p:pic>
      <p:pic>
        <p:nvPicPr>
          <p:cNvPr id="1248" name="Google Shape;1248;p92"/>
          <p:cNvPicPr preferRelativeResize="0"/>
          <p:nvPr/>
        </p:nvPicPr>
        <p:blipFill rotWithShape="1">
          <a:blip r:embed="rId5">
            <a:alphaModFix/>
          </a:blip>
          <a:srcRect b="0" l="56673" r="0" t="-58772"/>
          <a:stretch/>
        </p:blipFill>
        <p:spPr>
          <a:xfrm>
            <a:off x="3996420" y="5348180"/>
            <a:ext cx="4495799" cy="476548"/>
          </a:xfrm>
          <a:prstGeom prst="rect">
            <a:avLst/>
          </a:prstGeom>
          <a:noFill/>
          <a:ln>
            <a:noFill/>
          </a:ln>
        </p:spPr>
      </p:pic>
      <p:pic>
        <p:nvPicPr>
          <p:cNvPr descr="Forma&#10;&#10;Descrição gerada automaticamente com confiança média" id="1249" name="Google Shape;1249;p92"/>
          <p:cNvPicPr preferRelativeResize="0"/>
          <p:nvPr/>
        </p:nvPicPr>
        <p:blipFill rotWithShape="1">
          <a:blip r:embed="rId6">
            <a:alphaModFix/>
          </a:blip>
          <a:srcRect b="19112" l="16640" r="54268" t="14671"/>
          <a:stretch/>
        </p:blipFill>
        <p:spPr>
          <a:xfrm>
            <a:off x="3630348" y="2206850"/>
            <a:ext cx="2008452" cy="1930175"/>
          </a:xfrm>
          <a:prstGeom prst="rect">
            <a:avLst/>
          </a:prstGeom>
          <a:noFill/>
          <a:ln>
            <a:noFill/>
          </a:ln>
        </p:spPr>
      </p:pic>
      <p:pic>
        <p:nvPicPr>
          <p:cNvPr descr="Forma&#10;&#10;Descrição gerada automaticamente com confiança média" id="1250" name="Google Shape;1250;p92"/>
          <p:cNvPicPr preferRelativeResize="0"/>
          <p:nvPr/>
        </p:nvPicPr>
        <p:blipFill rotWithShape="1">
          <a:blip r:embed="rId6">
            <a:alphaModFix/>
          </a:blip>
          <a:srcRect b="19188" l="45731" r="14844" t="18210"/>
          <a:stretch/>
        </p:blipFill>
        <p:spPr>
          <a:xfrm>
            <a:off x="5770605" y="2312280"/>
            <a:ext cx="2721614" cy="18247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49"/>
                                        </p:tgtEl>
                                        <p:attrNameLst>
                                          <p:attrName>style.visibility</p:attrName>
                                        </p:attrNameLst>
                                      </p:cBhvr>
                                      <p:to>
                                        <p:strVal val="visible"/>
                                      </p:to>
                                    </p:set>
                                    <p:anim calcmode="lin" valueType="num">
                                      <p:cBhvr additive="base">
                                        <p:cTn dur="500"/>
                                        <p:tgtEl>
                                          <p:spTgt spid="12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0"/>
                                        </p:tgtEl>
                                        <p:attrNameLst>
                                          <p:attrName>style.visibility</p:attrName>
                                        </p:attrNameLst>
                                      </p:cBhvr>
                                      <p:to>
                                        <p:strVal val="visible"/>
                                      </p:to>
                                    </p:set>
                                    <p:animEffect filter="fade" transition="in">
                                      <p:cBhvr>
                                        <p:cTn dur="1000"/>
                                        <p:tgtEl>
                                          <p:spTgt spid="1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2021-11-19T14:15:42Z</dcterms:created>
  <dc:creator>CARLOS TAINAN MOREIRA DOS SANTOS</dc:creator>
</cp:coreProperties>
</file>